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94"/>
  </p:notesMasterIdLst>
  <p:handoutMasterIdLst>
    <p:handoutMasterId r:id="rId95"/>
  </p:handoutMasterIdLst>
  <p:sldIdLst>
    <p:sldId id="256" r:id="rId7"/>
    <p:sldId id="257" r:id="rId8"/>
    <p:sldId id="358" r:id="rId9"/>
    <p:sldId id="342" r:id="rId10"/>
    <p:sldId id="343" r:id="rId11"/>
    <p:sldId id="344" r:id="rId12"/>
    <p:sldId id="355" r:id="rId13"/>
    <p:sldId id="272" r:id="rId14"/>
    <p:sldId id="273" r:id="rId15"/>
    <p:sldId id="274" r:id="rId16"/>
    <p:sldId id="275" r:id="rId17"/>
    <p:sldId id="277" r:id="rId18"/>
    <p:sldId id="278" r:id="rId19"/>
    <p:sldId id="356" r:id="rId20"/>
    <p:sldId id="333"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34" r:id="rId50"/>
    <p:sldId id="308" r:id="rId51"/>
    <p:sldId id="309" r:id="rId52"/>
    <p:sldId id="310" r:id="rId53"/>
    <p:sldId id="311" r:id="rId54"/>
    <p:sldId id="316" r:id="rId55"/>
    <p:sldId id="312" r:id="rId56"/>
    <p:sldId id="313" r:id="rId57"/>
    <p:sldId id="314" r:id="rId58"/>
    <p:sldId id="315" r:id="rId59"/>
    <p:sldId id="317" r:id="rId60"/>
    <p:sldId id="318" r:id="rId61"/>
    <p:sldId id="319" r:id="rId62"/>
    <p:sldId id="320" r:id="rId63"/>
    <p:sldId id="321" r:id="rId64"/>
    <p:sldId id="322" r:id="rId65"/>
    <p:sldId id="323" r:id="rId66"/>
    <p:sldId id="362" r:id="rId67"/>
    <p:sldId id="324" r:id="rId68"/>
    <p:sldId id="325" r:id="rId69"/>
    <p:sldId id="326" r:id="rId70"/>
    <p:sldId id="327" r:id="rId71"/>
    <p:sldId id="328" r:id="rId72"/>
    <p:sldId id="329" r:id="rId73"/>
    <p:sldId id="330" r:id="rId74"/>
    <p:sldId id="331" r:id="rId75"/>
    <p:sldId id="346" r:id="rId76"/>
    <p:sldId id="347" r:id="rId77"/>
    <p:sldId id="348" r:id="rId78"/>
    <p:sldId id="349" r:id="rId79"/>
    <p:sldId id="350" r:id="rId80"/>
    <p:sldId id="351" r:id="rId81"/>
    <p:sldId id="357" r:id="rId82"/>
    <p:sldId id="359" r:id="rId83"/>
    <p:sldId id="335" r:id="rId84"/>
    <p:sldId id="345" r:id="rId85"/>
    <p:sldId id="337" r:id="rId86"/>
    <p:sldId id="339" r:id="rId87"/>
    <p:sldId id="340" r:id="rId88"/>
    <p:sldId id="341" r:id="rId89"/>
    <p:sldId id="360" r:id="rId90"/>
    <p:sldId id="336" r:id="rId91"/>
    <p:sldId id="361" r:id="rId92"/>
    <p:sldId id="268" r:id="rId9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73145"/>
  </p:normalViewPr>
  <p:slideViewPr>
    <p:cSldViewPr snapToGrid="0">
      <p:cViewPr>
        <p:scale>
          <a:sx n="76" d="100"/>
          <a:sy n="76" d="100"/>
        </p:scale>
        <p:origin x="176" y="832"/>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2016-02-28</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smtClean="0"/>
          </a:p>
          <a:p>
            <a:r>
              <a:rPr lang="en-US" dirty="0" smtClean="0"/>
              <a:t>Our goal now is to define a scenario with this understanding.</a:t>
            </a:r>
          </a:p>
          <a:p>
            <a:endParaRPr lang="en-US" dirty="0" smtClean="0"/>
          </a:p>
          <a:p>
            <a:r>
              <a:rPr lang="en-US" dirty="0" smtClean="0"/>
              <a:t>This first scenario is enough information to help us build this cookbook with a TDD approach. This practice of defining a scenario is a tactic that I employ to help focus me on the most valuable work that needs to be done.</a:t>
            </a:r>
          </a:p>
          <a:p>
            <a:endParaRPr lang="en-US" dirty="0" smtClean="0"/>
          </a:p>
          <a:p>
            <a:r>
              <a:rPr lang="en-US" dirty="0" smtClean="0"/>
              <a:t>Important things to notice in the following scenario is the distinct lack of technology or implementation. The scenario is not concerned about the services that are running or files that might be found on the file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817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184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the journey on your workstation. From the home directory we are going to creating this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327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generate cookbook named '</a:t>
            </a:r>
            <a:r>
              <a:rPr lang="en-US" baseline="0" dirty="0" err="1" smtClean="0"/>
              <a:t>httpd</a:t>
            </a:r>
            <a:r>
              <a:rPr lang="en-US" baseline="0" dirty="0" smtClean="0"/>
              <a:t>'. The name of the cookbook here resembles the name of a public cookbook in the Supermarket that accomplishes a very similar task. That is the reason why I have asked you to chose the same name.</a:t>
            </a:r>
          </a:p>
          <a:p>
            <a:endParaRPr lang="en-US" baseline="0" dirty="0" smtClean="0"/>
          </a:p>
          <a:p>
            <a:r>
              <a:rPr lang="en-US" baseline="0" dirty="0" smtClean="0"/>
              <a:t>Sharing the same name as a cookbook within the Supermarket can be problematic. While we may never share this cookbook other individuals within our organization could believe it to be a copy of that cookbook. When it comes to naming cookbooks it may be wise to first search the Supermarket and ensure you are not using a similar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853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 the</a:t>
            </a:r>
            <a:r>
              <a:rPr lang="en-US" baseline="0" dirty="0" smtClean="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368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518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generator</a:t>
            </a:r>
            <a:r>
              <a:rPr lang="en-US" baseline="0" dirty="0" smtClean="0"/>
              <a:t> created an example specification (or spec) file. Before we talk about the RSpec/</a:t>
            </a:r>
            <a:r>
              <a:rPr lang="en-US" baseline="0" dirty="0" err="1" smtClean="0"/>
              <a:t>ServerSpec</a:t>
            </a:r>
            <a:r>
              <a:rPr lang="en-US" baseline="0" dirty="0" smtClean="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3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324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1501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13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p>
          <a:p>
            <a:endParaRPr lang="en-US" dirty="0" smtClean="0"/>
          </a:p>
          <a:p>
            <a:r>
              <a:rPr lang="en-US" dirty="0" smtClean="0"/>
              <a:t>Now that we understand the path</a:t>
            </a:r>
            <a:r>
              <a:rPr lang="en-US" baseline="0" dirty="0" smtClean="0"/>
              <a:t> let's take a look at the RSpec/</a:t>
            </a:r>
            <a:r>
              <a:rPr lang="en-US" baseline="0" dirty="0" err="1" smtClean="0"/>
              <a:t>ServerSpec</a:t>
            </a:r>
            <a:r>
              <a:rPr lang="en-US" baseline="0" dirty="0" smtClean="0"/>
              <a:t> language.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28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allows</a:t>
            </a:r>
            <a:r>
              <a:rPr lang="en-US" baseline="0" dirty="0" smtClean="0"/>
              <a:t> you to scope the expectations you write into groups. These groups are given names or </a:t>
            </a:r>
            <a:r>
              <a:rPr lang="en-US" baseline="0" dirty="0" err="1" smtClean="0"/>
              <a:t>ServerSpec</a:t>
            </a:r>
            <a:r>
              <a:rPr lang="en-US" baseline="0" dirty="0" smtClean="0"/>
              <a:t> resources to help describe their scope. Example groups can be nested and often are to describe a hierarchical structure of state.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example we see an outer example group with the name 'http::default' and the inner example group with the </a:t>
            </a:r>
            <a:r>
              <a:rPr lang="en-US" baseline="0" dirty="0" err="1" smtClean="0"/>
              <a:t>ServerSpec</a:t>
            </a:r>
            <a:r>
              <a:rPr lang="en-US" baseline="0" dirty="0" smtClean="0"/>
              <a:t> resource named command. This means that the command example group is within the example group '</a:t>
            </a:r>
            <a:r>
              <a:rPr lang="en-US" baseline="0" dirty="0" err="1" smtClean="0"/>
              <a:t>httpd</a:t>
            </a:r>
            <a:r>
              <a:rPr lang="en-US" baseline="0" dirty="0" smtClean="0"/>
              <a:t>::default'.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Example groups can be used to show relationship, like they are done here. They can also be used to create unique scenarios with different states for the system.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60448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describe</a:t>
            </a:r>
            <a:r>
              <a:rPr lang="en-US" baseline="0" dirty="0" smtClean="0"/>
              <a:t> here represents the cookbook name and the recipe name. The inner expectation is using a </a:t>
            </a:r>
            <a:r>
              <a:rPr lang="en-US" baseline="0" dirty="0" err="1" smtClean="0"/>
              <a:t>ServerSpec</a:t>
            </a:r>
            <a:r>
              <a:rPr lang="en-US" baseline="0" dirty="0" smtClean="0"/>
              <a:t> resource named command. This command resource takes a parameter which is the command it will run. Within the inner example group we are asking for an attribute on the </a:t>
            </a:r>
            <a:r>
              <a:rPr lang="en-US" baseline="0" dirty="0" err="1" smtClean="0"/>
              <a:t>ServerSpec</a:t>
            </a:r>
            <a:r>
              <a:rPr lang="en-US" baseline="0" dirty="0" smtClean="0"/>
              <a:t> command resource. A command resource is one of the few resources that has attributes you can query. In this instance the example is asking for the standard out, abbreviated as '</a:t>
            </a:r>
            <a:r>
              <a:rPr lang="en-US" baseline="0" dirty="0" err="1" smtClean="0"/>
              <a:t>stdout</a:t>
            </a:r>
            <a:r>
              <a:rPr lang="en-US" baseline="0" dirty="0" smtClean="0"/>
              <a:t>'. Lastly we express an expectation that we expect the actual result returned from the standard out to contain the text 'Welcome Home'.</a:t>
            </a:r>
          </a:p>
          <a:p>
            <a:endParaRPr lang="en-US" baseline="0" dirty="0" smtClean="0"/>
          </a:p>
          <a:p>
            <a:r>
              <a:rPr lang="en-US" baseline="0" dirty="0" smtClean="0"/>
              <a:t>Instructor Note: You are not actually testing against the recipe with Test Kitchen. You are testing against the test suite, defined in the kitchen configuration, which has the name default. That test suite defines a run list and that could contain a number of different recipes. </a:t>
            </a:r>
            <a:r>
              <a:rPr lang="en-US" baseline="0" dirty="0" err="1" smtClean="0"/>
              <a:t>ServerSpec</a:t>
            </a:r>
            <a:r>
              <a:rPr lang="en-US" baseline="0" dirty="0" smtClean="0"/>
              <a:t> choosing 'cookbook name'::'recipe name' seems misleading.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93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test file found at the following path you will find that it is already populated some initial code. The first two lines are comments to the </a:t>
            </a:r>
            <a:r>
              <a:rPr lang="en-US" baseline="0" dirty="0" err="1" smtClean="0"/>
              <a:t>ServerSpec</a:t>
            </a:r>
            <a:r>
              <a:rPr lang="en-US" baseline="0" dirty="0" smtClean="0"/>
              <a:t> documentation. The next three lines are a placeholder test that when executed notifies you that this test is skipped.</a:t>
            </a:r>
          </a:p>
          <a:p>
            <a:endParaRPr lang="en-US" baseline="0" dirty="0" smtClean="0"/>
          </a:p>
          <a:p>
            <a:r>
              <a:rPr lang="en-US" baseline="0" dirty="0" smtClean="0"/>
              <a:t>We do not need these comments or the placeholder test so let's remove it from the test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9848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the following expectation that states that when we would visit that site it should return a welcoming message.</a:t>
            </a:r>
          </a:p>
          <a:p>
            <a:endParaRPr lang="en-US" baseline="0" dirty="0" smtClean="0"/>
          </a:p>
          <a:p>
            <a:r>
              <a:rPr lang="en-US" baseline="0" dirty="0" err="1" smtClean="0"/>
              <a:t>ServerSpec</a:t>
            </a:r>
            <a:r>
              <a:rPr lang="en-US" baseline="0" dirty="0" smtClean="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7041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or turn on a</a:t>
            </a:r>
            <a:r>
              <a:rPr lang="en-US" baseline="0" dirty="0" smtClean="0"/>
              <a:t> </a:t>
            </a:r>
            <a:r>
              <a:rPr lang="en-US" dirty="0" smtClean="0"/>
              <a:t>virtual or cloud instance</a:t>
            </a:r>
            <a:r>
              <a:rPr lang="en-US" baseline="0" dirty="0" smtClean="0"/>
              <a:t> </a:t>
            </a:r>
            <a:r>
              <a:rPr lang="en-US" dirty="0" smtClean="0"/>
              <a:t>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without any parameters. This will create all instances. Seeing as how there is only one instance this will work well.</a:t>
            </a:r>
          </a:p>
          <a:p>
            <a:endParaRPr lang="en-US" dirty="0" smtClean="0"/>
          </a:p>
          <a:p>
            <a:r>
              <a:rPr lang="en-US" dirty="0" smtClean="0"/>
              <a:t>In our case, this command would use the </a:t>
            </a:r>
            <a:r>
              <a:rPr lang="en-US" dirty="0" err="1" smtClean="0"/>
              <a:t>Docker</a:t>
            </a:r>
            <a:r>
              <a:rPr lang="en-US" dirty="0" smtClean="0"/>
              <a:t> driver to create a </a:t>
            </a:r>
            <a:r>
              <a:rPr lang="en-US" dirty="0" err="1" smtClean="0"/>
              <a:t>docker</a:t>
            </a:r>
            <a:r>
              <a:rPr lang="en-US" dirty="0" smtClean="0"/>
              <a:t> image based on centos-6.7.</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611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t>
            </a:r>
            <a:r>
              <a:rPr lang="en-US" dirty="0" err="1" smtClean="0"/>
              <a:t>http</a:t>
            </a:r>
            <a:r>
              <a:rPr lang="en-US" baseline="0" dirty="0" err="1" smtClean="0"/>
              <a:t>d</a:t>
            </a:r>
            <a:r>
              <a:rPr lang="en-US" baseline="0" dirty="0" smtClean="0"/>
              <a:t> </a:t>
            </a:r>
            <a:r>
              <a:rPr lang="en-US" dirty="0" smtClean="0"/>
              <a:t>cookbook's default recipe.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31573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344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771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823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364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a:p>
            <a:endParaRPr lang="en-US" baseline="0" dirty="0" smtClean="0"/>
          </a:p>
          <a:p>
            <a:r>
              <a:rPr lang="en-US" baseline="0" dirty="0" smtClean="0"/>
              <a:t>When the command completes you will see a block of code that tells you that the verification failed and that an exception has occurred. Immediately your eyes will start to scan this block of text for some information about the failure and unfortunately you will not see anything to help you understand what is happening. Because what you are looking at is the test command executed by the Busser on the test instance but not the results of the command. To see those results you will need to scroll back up in your history.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475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 back until you can find the message that tells you that </a:t>
            </a:r>
            <a:r>
              <a:rPr lang="en-US" dirty="0" err="1" smtClean="0"/>
              <a:t>serverspec</a:t>
            </a:r>
            <a:r>
              <a:rPr lang="en-US" dirty="0" smtClean="0"/>
              <a:t>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372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line that immediately follows it is the command that is executed on the system. The </a:t>
            </a:r>
            <a:r>
              <a:rPr lang="en-US" baseline="0" dirty="0" err="1" smtClean="0"/>
              <a:t>ServerSpec</a:t>
            </a:r>
            <a:r>
              <a:rPr lang="en-US" baseline="0" dirty="0" smtClean="0"/>
              <a:t> verifier is running ruby, loading up the test suite libraries, executing the command </a:t>
            </a:r>
            <a:r>
              <a:rPr lang="en-US" baseline="0" dirty="0" err="1" smtClean="0"/>
              <a:t>rspec</a:t>
            </a:r>
            <a:r>
              <a:rPr lang="en-US" baseline="0" dirty="0" smtClean="0"/>
              <a:t>. The </a:t>
            </a:r>
            <a:r>
              <a:rPr lang="en-US" baseline="0" dirty="0" err="1" smtClean="0"/>
              <a:t>rspec</a:t>
            </a:r>
            <a:r>
              <a:rPr lang="en-US" baseline="0" dirty="0" smtClean="0"/>
              <a:t> command is being provided a number of command-line parameters that tell it: where to find the test files and what they look like; to colorize the output; and how to output the results.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323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are displayed in color and in </a:t>
            </a:r>
            <a:r>
              <a:rPr lang="en-US" baseline="0" dirty="0" err="1" smtClean="0"/>
              <a:t>RSpec's</a:t>
            </a:r>
            <a:r>
              <a:rPr lang="en-US" baseline="0" dirty="0" smtClean="0"/>
              <a:t> documentation format. This shows us the example that we wrote in a hierarchal view. The indention is intentional to show the nested relationships of the example groups and the example. The expectation in the example you defined failed, as we expected. The text will be displayed in red and provide a failure number. Details about the failure will be displayed below.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67458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their failure number, in order, in more detail in a failures section. A failure contains a number of details about the failure.</a:t>
            </a:r>
          </a:p>
          <a:p>
            <a:endParaRPr lang="en-US" baseline="0" dirty="0" smtClean="0"/>
          </a:p>
          <a:p>
            <a:r>
              <a:rPr lang="en-US" baseline="0" dirty="0" smtClean="0"/>
              <a:t>First it will display a sentence created out of the example groups and example that we defined. Below that it will display all the details about the failure that include: the actual results that were received; the difference between the actual and the expected results; the command run against the virtual instance; and the spec file and line number within that spec file where the failing expectation can be found.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7233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1 example and that 1 example failed to meet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4789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recipe defines three resources. These three resources express the desired state of an apache server that will serve up a simple page that contains the text 'Welcome Home!'.</a:t>
            </a:r>
          </a:p>
          <a:p>
            <a:endParaRPr lang="en-US" baseline="0" dirty="0" smtClean="0"/>
          </a:p>
          <a:p>
            <a:r>
              <a:rPr lang="en-US" baseline="0" dirty="0" smtClean="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9918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make</a:t>
            </a:r>
            <a:r>
              <a:rPr lang="en-US" baseline="0" dirty="0" smtClean="0"/>
              <a:t> a change to the recipe it is important to run 'kitchen converge'. This command will apply the updated recipe to the state of the virtual instance. </a:t>
            </a:r>
          </a:p>
          <a:p>
            <a:endParaRPr lang="en-US" baseline="0" dirty="0" smtClean="0"/>
          </a:p>
          <a:p>
            <a:r>
              <a:rPr lang="en-US" baseline="0" dirty="0" smtClean="0"/>
              <a:t>In the output, you should see the resources that you defined being applied to the instance. The package, the file, and the actions of the service.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3733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verify the state of the virtual instance you run the 'kitchen verify' command. In the summary you should find the failing expectation no longer fails.</a:t>
            </a:r>
          </a:p>
          <a:p>
            <a:endParaRPr lang="en-US" baseline="0" dirty="0" smtClean="0"/>
          </a:p>
          <a:p>
            <a:r>
              <a:rPr lang="en-US" baseline="0" dirty="0" smtClean="0"/>
              <a:t>If it does,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178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3888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7559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is the often forgotten step</a:t>
            </a:r>
            <a:r>
              <a:rPr lang="en-US" baseline="0" dirty="0" smtClean="0"/>
              <a:t> in the TDD cycle. When we are able to get our expectations to pass we immediately want to move to our next requirement or next cookbook. </a:t>
            </a:r>
          </a:p>
          <a:p>
            <a:endParaRPr lang="en-US" baseline="0" dirty="0" smtClean="0"/>
          </a:p>
          <a:p>
            <a:r>
              <a:rPr lang="en-US" baseline="0" dirty="0" smtClean="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608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initial implementation of the default recipe for the </a:t>
            </a:r>
            <a:r>
              <a:rPr lang="en-US" baseline="0" dirty="0" err="1" smtClean="0"/>
              <a:t>httpd</a:t>
            </a:r>
            <a:r>
              <a:rPr lang="en-US" baseline="0" dirty="0" smtClean="0"/>
              <a:t> cookbook defined the entire installation, configuration, and management of the service within a single recipe. This implementation has the benefit of being entirely readable from a single recipe. However, it does not easily allow for other cookbooks that may want to use the </a:t>
            </a:r>
            <a:r>
              <a:rPr lang="en-US" baseline="0" dirty="0" err="1" smtClean="0"/>
              <a:t>httpd</a:t>
            </a:r>
            <a:r>
              <a:rPr lang="en-US" baseline="0" dirty="0" smtClean="0"/>
              <a:t> cookbook to easily choose the components that it may need.</a:t>
            </a:r>
          </a:p>
          <a:p>
            <a:endParaRPr lang="en-US" baseline="0" dirty="0" smtClean="0"/>
          </a:p>
          <a:p>
            <a:r>
              <a:rPr lang="en-US" baseline="0" dirty="0" smtClean="0"/>
              <a:t>An example of this is that we may deploy </a:t>
            </a:r>
            <a:r>
              <a:rPr lang="en-US" baseline="0" dirty="0" err="1" smtClean="0"/>
              <a:t>wordpress</a:t>
            </a:r>
            <a:r>
              <a:rPr lang="en-US" baseline="0" dirty="0" smtClean="0"/>
              <a:t> or some other web application that relies on the apache webserver installed and running. In this new cookbook we would like to re-use the resources of the content that installs apache and the resources that manage the service. We most likely do not want to setup a test page that greets people. We are likely going to replace it with application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3856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include_recipe</a:t>
            </a:r>
            <a:r>
              <a:rPr lang="en-US" dirty="0" smtClean="0"/>
              <a:t>' method</a:t>
            </a:r>
            <a:r>
              <a:rPr lang="en-US" baseline="0" dirty="0" smtClean="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3116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 allow better re-use we can choose to refactor a single recipe into more modular recipes that focus on their individual concerns. Then these recipes can be included into the original single recipe through the '</a:t>
            </a:r>
            <a:r>
              <a:rPr lang="en-US" baseline="0" dirty="0" err="1" smtClean="0"/>
              <a:t>include_recipe</a:t>
            </a:r>
            <a:r>
              <a:rPr lang="en-US" baseline="0" dirty="0" smtClean="0"/>
              <a:t>' method.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75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more modular</a:t>
            </a:r>
            <a:r>
              <a:rPr lang="en-US" baseline="0" dirty="0" smtClean="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smtClean="0"/>
          </a:p>
          <a:p>
            <a:r>
              <a:rPr lang="en-US" baseline="0" dirty="0" smtClean="0"/>
              <a:t>Together we will work through creating a recipe that manages the installation of the webserver.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375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within the</a:t>
            </a:r>
            <a:r>
              <a:rPr lang="en-US" baseline="0" dirty="0" smtClean="0"/>
              <a:t> cookbook directory you simply need to provide it the name of the recipe you want created.</a:t>
            </a:r>
          </a:p>
          <a:p>
            <a:endParaRPr lang="en-US" baseline="0" dirty="0" smtClean="0"/>
          </a:p>
          <a:p>
            <a:r>
              <a:rPr lang="en-US" baseline="0" dirty="0" smtClean="0"/>
              <a:t>Instructor Note: The generator will create the recipe file with the recipes directory and also a spec file within the unit test directory. Unit testing is a topic that we will discuss in the next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9841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installation of the web server can be expressed with this one resource. Within the new recipe add the following resource.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64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defined the installation of the webserver in a separate recipe it is time to remove the installation from the default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682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a:t>
            </a:r>
            <a:r>
              <a:rPr lang="en-US" baseline="0" dirty="0" smtClean="0"/>
              <a:t> it with the '</a:t>
            </a:r>
            <a:r>
              <a:rPr lang="en-US" baseline="0" dirty="0" err="1" smtClean="0"/>
              <a:t>include_recipe</a:t>
            </a:r>
            <a:r>
              <a:rPr lang="en-US" baseline="0" dirty="0" smtClean="0"/>
              <a:t>' method that retrieves the contents of that recipe and includes it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373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recipe has changed. It is now time to ensure that we did everything right by converging the latest changes against the test instance and then verifying the changes by executing our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5296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a change is made to a recipe or component of the cookbook it is important to converge the latest cookbook against the test instance.</a:t>
            </a:r>
          </a:p>
          <a:p>
            <a:endParaRPr lang="en-US" baseline="0" dirty="0" smtClean="0"/>
          </a:p>
          <a:p>
            <a:r>
              <a:rPr lang="en-US" baseline="0" dirty="0" smtClean="0"/>
              <a:t>If an error occurs that likely means that you have a typo within your default recipe or the install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51003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everything converges successfully it is time to verify the state of the instance with the test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3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were able to refactor the cookbook while implementing the installation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1113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group</a:t>
            </a:r>
            <a:r>
              <a:rPr lang="en-US" baseline="0" dirty="0" smtClean="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smtClean="0"/>
          </a:p>
          <a:p>
            <a:r>
              <a:rPr lang="en-US" baseline="0" dirty="0" smtClean="0"/>
              <a:t>The omission (or in this case removal of code) of resources could have happened. When we refactored the default recipe we may have remembered to remove the resources that manage the configuration but forgot to use the '</a:t>
            </a:r>
            <a:r>
              <a:rPr lang="en-US" baseline="0" dirty="0" err="1" smtClean="0"/>
              <a:t>include_recipe</a:t>
            </a:r>
            <a:r>
              <a:rPr lang="en-US" baseline="0" dirty="0" smtClean="0"/>
              <a:t>' to ensure we loaded the new recipe. Or it is possible that we created a service recipe that we never populated but made all the appropriate changes to the default recipe.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65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Removing code from</a:t>
            </a:r>
            <a:r>
              <a:rPr lang="en-US" baseline="0" dirty="0" smtClean="0"/>
              <a:t> a recipe or recipes is a small change. So is introducing a typo into the code, specifying a different resource name or changing the value of a resource attribute. </a:t>
            </a:r>
            <a:r>
              <a:rPr lang="en-US" dirty="0" smtClean="0"/>
              <a:t>The process</a:t>
            </a:r>
            <a:r>
              <a:rPr lang="en-US" baseline="0" dirty="0" smtClean="0"/>
              <a:t> of modifying the code in small ways and then executing the test suite against it is often times referred to as mutation testing.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9715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module, let's do a little mutation testing, to ensure the test that we have defined is good enough.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9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default recipe and choose</a:t>
            </a:r>
            <a:r>
              <a:rPr lang="en-US" baseline="0" dirty="0" smtClean="0"/>
              <a:t> one line to remove or comment out. Here I have chosen to comment out the first line that includes the install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67462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4802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Verification of</a:t>
            </a:r>
            <a:r>
              <a:rPr lang="en-US" baseline="0" dirty="0" smtClean="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552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4270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provides the 'destroy' subcommand. </a:t>
            </a:r>
            <a:r>
              <a:rPr lang="en-US" dirty="0" smtClean="0"/>
              <a:t>Destroy is available at all stages and essentially cleans up the instance.</a:t>
            </a:r>
            <a:r>
              <a:rPr lang="en-US" baseline="0" dirty="0" smtClean="0"/>
              <a:t> This is useful when you make changes to the configuration policy you define and you want to ensure that it will work on a brand new instance.</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962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801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5872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'kitchen</a:t>
            </a:r>
            <a:r>
              <a:rPr lang="en-US" baseline="0" dirty="0" smtClean="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smtClean="0"/>
              <a:t>The test that you wrote correctly verifies the state of the system. What is important to notice is that there are important differences in the Test Kitchen commands.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0856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3962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8667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5895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0243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797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cookbooks and recipes that you have written so far share quite a few similarities with BDD. In Chef, you express the desired state of the system through a DSL, resources, you define in recipes.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88721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7694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574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is a workflow process: Add a test; Run the test expecting failure; Add code; Run the test expecting success. Refactor.</a:t>
            </a:r>
          </a:p>
          <a:p>
            <a:endParaRPr lang="en-US" dirty="0" smtClean="0"/>
          </a:p>
          <a:p>
            <a:r>
              <a:rPr lang="en-US" dirty="0" smtClean="0"/>
              <a:t>BDD influences the language we use to write the tests and how we focus on test that matter. The activities within this module focus on the process of taking requirements, expressing them as expectations, choosing one implementation to meet these expectations, and then verifying we have met these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369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the concepts of Test Driven Development through Behavior Driven Design we are going to focus on creating a cookbook that starts with the goal that installs, configures, and starts a web server that hosts the your company's future home page.</a:t>
            </a:r>
          </a:p>
          <a:p>
            <a:endParaRPr lang="en-US" dirty="0" smtClean="0"/>
          </a:p>
          <a:p>
            <a:r>
              <a:rPr lang="en-US" dirty="0" smtClean="0"/>
              <a:t>This cookbook will start very straight-forward and over the course of these modules we will introduce new requirements that will increase its complexity.</a:t>
            </a:r>
          </a:p>
          <a:p>
            <a:endParaRPr lang="en-US" dirty="0" smtClean="0"/>
          </a:p>
          <a:p>
            <a:r>
              <a:rPr lang="en-US" dirty="0" smtClean="0"/>
              <a:t>The goal again is to focus on the TDD workflow and understanding how to apply BDD when defining these tests. We are not concerned about focusing on best practices for managing web servers or modeling a more initially complex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7737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75657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869" r:id="rId10"/>
    <p:sldLayoutId id="2147483870"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4" Type="http://schemas.openxmlformats.org/officeDocument/2006/relationships/hyperlink" Target="https://en.wikipedia.org/wiki/Business_value" TargetMode="External"/><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kitchen.ci/docs/getting-started/writing-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kitchen.ci/docs/getting-started/writing-tes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kitchen.ci/docs/getting-started/writing-te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kitchen.ci/docs/getting-started/writing-tes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6.xml"/><Relationship Id="rId2" Type="http://schemas.openxmlformats.org/officeDocument/2006/relationships/hyperlink" Target="https://relishapp.com/rspec"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Behavior Driven Development (BDD)</a:t>
            </a:r>
            <a:endParaRPr lang="en-US" sz="5400" dirty="0"/>
          </a:p>
        </p:txBody>
      </p:sp>
      <p:sp>
        <p:nvSpPr>
          <p:cNvPr id="3" name="Subtitle 2"/>
          <p:cNvSpPr>
            <a:spLocks noGrp="1"/>
          </p:cNvSpPr>
          <p:nvPr>
            <p:ph type="subTitle" idx="1"/>
          </p:nvPr>
        </p:nvSpPr>
        <p:spPr>
          <a:xfrm>
            <a:off x="1671638" y="3271839"/>
            <a:ext cx="12319000" cy="3919376"/>
          </a:xfrm>
        </p:spPr>
        <p:txBody>
          <a:bodyPr/>
          <a:lstStyle/>
          <a:p>
            <a:r>
              <a:rPr lang="en-US" dirty="0"/>
              <a:t>Behavior-driven </a:t>
            </a:r>
            <a:r>
              <a:rPr lang="en-US" dirty="0" smtClean="0"/>
              <a:t>development (BDD) </a:t>
            </a:r>
            <a:r>
              <a:rPr lang="en-US" dirty="0"/>
              <a:t>specifies that tests of any unit of software should be specified in terms of the desired behavior of the </a:t>
            </a:r>
            <a:r>
              <a:rPr lang="en-US" dirty="0" smtClean="0"/>
              <a:t>unit.</a:t>
            </a:r>
            <a:endParaRPr lang="en-US" baseline="30000" dirty="0" smtClean="0"/>
          </a:p>
          <a:p>
            <a:endParaRPr lang="en-US" baseline="30000" dirty="0"/>
          </a:p>
          <a:p>
            <a:r>
              <a:rPr lang="en-US" dirty="0" smtClean="0"/>
              <a:t>Borrowing </a:t>
            </a:r>
            <a:r>
              <a:rPr lang="en-US" dirty="0"/>
              <a:t>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a:t>
            </a:r>
            <a:r>
              <a:rPr lang="en-US" dirty="0" smtClean="0"/>
              <a:t>construction.</a:t>
            </a:r>
            <a:endParaRPr lang="en-US" baseline="30000" dirty="0"/>
          </a:p>
          <a:p>
            <a:endParaRPr lang="en-US" baseline="30000" dirty="0" smtClean="0"/>
          </a:p>
          <a:p>
            <a:r>
              <a:rPr lang="en-US" dirty="0" smtClean="0"/>
              <a:t>Within </a:t>
            </a:r>
            <a:r>
              <a:rPr lang="en-US" dirty="0"/>
              <a:t>BDD practice, this is referred to as BDD being an "outside-in" activity</a:t>
            </a:r>
            <a:r>
              <a:rPr lang="en-US" dirty="0" smtClean="0"/>
              <a:t>.</a:t>
            </a:r>
            <a:endParaRPr lang="en-US" dirty="0"/>
          </a:p>
        </p:txBody>
      </p:sp>
    </p:spTree>
    <p:extLst>
      <p:ext uri="{BB962C8B-B14F-4D97-AF65-F5344CB8AC3E}">
        <p14:creationId xmlns:p14="http://schemas.microsoft.com/office/powerpoint/2010/main" val="11622309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TDD and BDD</a:t>
            </a:r>
            <a:endParaRPr lang="en-US" dirty="0"/>
          </a:p>
        </p:txBody>
      </p:sp>
      <p:sp>
        <p:nvSpPr>
          <p:cNvPr id="3" name="Subtitle 2"/>
          <p:cNvSpPr>
            <a:spLocks noGrp="1"/>
          </p:cNvSpPr>
          <p:nvPr>
            <p:ph type="subTitle" idx="1"/>
          </p:nvPr>
        </p:nvSpPr>
        <p:spPr/>
        <p:txBody>
          <a:bodyPr/>
          <a:lstStyle/>
          <a:p>
            <a:r>
              <a:rPr lang="en-US" sz="3200" b="1" dirty="0" smtClean="0"/>
              <a:t>TDD </a:t>
            </a:r>
            <a:r>
              <a:rPr lang="en-US" sz="3200" dirty="0" smtClean="0"/>
              <a:t>is a workflow process.</a:t>
            </a:r>
          </a:p>
          <a:p>
            <a:endParaRPr lang="en-US" sz="3200" b="1" dirty="0"/>
          </a:p>
          <a:p>
            <a:r>
              <a:rPr lang="en-US" sz="3200" b="1" dirty="0" smtClean="0"/>
              <a:t>BDD </a:t>
            </a:r>
            <a:r>
              <a:rPr lang="en-US" sz="3200" dirty="0" smtClean="0"/>
              <a:t>influences the language we use to write tests and how we focus on the tests that matter.</a:t>
            </a:r>
            <a:endParaRPr lang="en-US" sz="3200" dirty="0"/>
          </a:p>
        </p:txBody>
      </p:sp>
    </p:spTree>
    <p:extLst>
      <p:ext uri="{BB962C8B-B14F-4D97-AF65-F5344CB8AC3E}">
        <p14:creationId xmlns:p14="http://schemas.microsoft.com/office/powerpoint/2010/main" val="97246589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Server</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smtClean="0"/>
              <a:t>Install the </a:t>
            </a:r>
            <a:r>
              <a:rPr lang="en-US" sz="4800" dirty="0" err="1" smtClean="0"/>
              <a:t>httpd</a:t>
            </a:r>
            <a:r>
              <a:rPr lang="en-US" sz="4800" dirty="0" smtClean="0"/>
              <a:t> package</a:t>
            </a:r>
          </a:p>
          <a:p>
            <a:pPr marL="514350" indent="-514350">
              <a:buFont typeface="+mj-lt"/>
              <a:buAutoNum type="arabicPeriod"/>
            </a:pPr>
            <a:r>
              <a:rPr lang="en-US" sz="4800" dirty="0" smtClean="0"/>
              <a:t>Write out a test page</a:t>
            </a:r>
          </a:p>
          <a:p>
            <a:pPr marL="514350" indent="-514350">
              <a:buFont typeface="+mj-lt"/>
              <a:buAutoNum type="arabicPeriod"/>
            </a:pPr>
            <a:r>
              <a:rPr lang="en-US" sz="4800" dirty="0" smtClean="0"/>
              <a:t>Start and enable the </a:t>
            </a:r>
            <a:r>
              <a:rPr lang="en-US" sz="4800" dirty="0" err="1" smtClean="0"/>
              <a:t>httpd</a:t>
            </a:r>
            <a:r>
              <a:rPr lang="en-US" sz="4800" dirty="0" smtClean="0"/>
              <a:t> service</a:t>
            </a:r>
          </a:p>
          <a:p>
            <a:pPr marL="514350" indent="-514350">
              <a:buFont typeface="+mj-lt"/>
              <a:buAutoNum type="arabicPeriod"/>
            </a:pPr>
            <a:endParaRPr lang="en-US" sz="4800" dirty="0" smtClean="0"/>
          </a:p>
        </p:txBody>
      </p:sp>
    </p:spTree>
    <p:extLst>
      <p:ext uri="{BB962C8B-B14F-4D97-AF65-F5344CB8AC3E}">
        <p14:creationId xmlns:p14="http://schemas.microsoft.com/office/powerpoint/2010/main" val="151315991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Potential User </a:t>
            </a:r>
            <a:r>
              <a:rPr lang="en-US" smtClean="0"/>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a:t>
            </a:r>
            <a:r>
              <a:rPr lang="en-US" sz="4800" b="1" dirty="0" smtClean="0"/>
              <a:t>user</a:t>
            </a:r>
          </a:p>
          <a:p>
            <a:r>
              <a:rPr lang="en-US" sz="4800" dirty="0" smtClean="0"/>
              <a:t>When </a:t>
            </a:r>
            <a:r>
              <a:rPr lang="en-US" sz="4800" b="1" dirty="0"/>
              <a:t>I visit the company website in my </a:t>
            </a:r>
            <a:r>
              <a:rPr lang="en-US" sz="4800" b="1" dirty="0" smtClean="0"/>
              <a:t>browser</a:t>
            </a:r>
          </a:p>
          <a:p>
            <a:r>
              <a:rPr lang="en-US" sz="4800" dirty="0" smtClean="0"/>
              <a:t>Then </a:t>
            </a:r>
            <a:r>
              <a:rPr lang="en-US" sz="4800" dirty="0"/>
              <a:t>I should </a:t>
            </a:r>
            <a:r>
              <a:rPr lang="en-US" sz="4800" b="1" dirty="0" smtClean="0"/>
              <a:t>see a welcome message</a:t>
            </a:r>
            <a:endParaRPr lang="en-US" sz="4800" b="1" dirty="0"/>
          </a:p>
        </p:txBody>
      </p:sp>
    </p:spTree>
    <p:extLst>
      <p:ext uri="{BB962C8B-B14F-4D97-AF65-F5344CB8AC3E}">
        <p14:creationId xmlns:p14="http://schemas.microsoft.com/office/powerpoint/2010/main" val="80660111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lstStyle/>
          <a:p>
            <a:r>
              <a:rPr lang="en-US" dirty="0" smtClean="0"/>
              <a:t>Test </a:t>
            </a:r>
            <a:r>
              <a:rPr lang="en-US" dirty="0"/>
              <a:t>Kitchen using </a:t>
            </a:r>
            <a:r>
              <a:rPr lang="en-US" dirty="0" err="1"/>
              <a:t>RSpec</a:t>
            </a:r>
            <a:r>
              <a:rPr lang="en-US" dirty="0"/>
              <a:t> with </a:t>
            </a:r>
            <a:r>
              <a:rPr lang="en-US" dirty="0" err="1"/>
              <a:t>ServerSpec</a:t>
            </a:r>
            <a:r>
              <a:rPr lang="en-US" dirty="0"/>
              <a:t> as the verifier</a:t>
            </a:r>
          </a:p>
          <a:p>
            <a:endParaRPr lang="en-US" dirty="0" smtClean="0"/>
          </a:p>
        </p:txBody>
      </p:sp>
      <p:sp>
        <p:nvSpPr>
          <p:cNvPr id="5" name="Content Placeholder 4"/>
          <p:cNvSpPr>
            <a:spLocks noGrp="1"/>
          </p:cNvSpPr>
          <p:nvPr>
            <p:ph sz="quarter" idx="12"/>
          </p:nvPr>
        </p:nvSpPr>
        <p:spPr/>
        <p:txBody>
          <a:bodyPr/>
          <a:lstStyle/>
          <a:p>
            <a:r>
              <a:rPr lang="en-US" dirty="0" err="1"/>
              <a:t>RSpec</a:t>
            </a:r>
            <a:r>
              <a:rPr lang="en-US" dirty="0"/>
              <a:t> with </a:t>
            </a:r>
            <a:r>
              <a:rPr lang="en-US" dirty="0" err="1"/>
              <a:t>ChefSpec</a:t>
            </a:r>
            <a:endParaRPr lang="en-US" dirty="0"/>
          </a:p>
          <a:p>
            <a:endParaRPr lang="en-US" dirty="0"/>
          </a:p>
        </p:txBody>
      </p:sp>
      <p:sp>
        <p:nvSpPr>
          <p:cNvPr id="7" name="Text Placeholder 6"/>
          <p:cNvSpPr>
            <a:spLocks noGrp="1"/>
          </p:cNvSpPr>
          <p:nvPr>
            <p:ph type="body" sz="quarter" idx="15"/>
          </p:nvPr>
        </p:nvSpPr>
        <p:spPr/>
        <p:txBody>
          <a:bodyPr/>
          <a:lstStyle/>
          <a:p>
            <a:r>
              <a:rPr lang="en-US" dirty="0" smtClean="0"/>
              <a:t>‘Integration’ Testing</a:t>
            </a:r>
            <a:endParaRPr lang="en-US" dirty="0"/>
          </a:p>
        </p:txBody>
      </p:sp>
      <p:sp>
        <p:nvSpPr>
          <p:cNvPr id="8" name="Text Placeholder 7"/>
          <p:cNvSpPr>
            <a:spLocks noGrp="1"/>
          </p:cNvSpPr>
          <p:nvPr>
            <p:ph type="body" sz="quarter" idx="16"/>
          </p:nvPr>
        </p:nvSpPr>
        <p:spPr/>
        <p:txBody>
          <a:bodyPr/>
          <a:lstStyle/>
          <a:p>
            <a:r>
              <a:rPr lang="en-US" dirty="0" smtClean="0"/>
              <a:t>‘Unit’ Testing</a:t>
            </a:r>
            <a:endParaRPr lang="en-US" dirty="0"/>
          </a:p>
        </p:txBody>
      </p:sp>
    </p:spTree>
    <p:extLst>
      <p:ext uri="{BB962C8B-B14F-4D97-AF65-F5344CB8AC3E}">
        <p14:creationId xmlns:p14="http://schemas.microsoft.com/office/powerpoint/2010/main" val="191203199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457725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normAutofit fontScale="90000"/>
          </a:bodyPr>
          <a:lstStyle/>
          <a:p>
            <a:r>
              <a:rPr lang="en-US" dirty="0" smtClean="0"/>
              <a:t>Let's Start this Journey in the Home Directory</a:t>
            </a:r>
            <a:endParaRPr lang="en-US" dirty="0"/>
          </a:p>
        </p:txBody>
      </p:sp>
    </p:spTree>
    <p:extLst>
      <p:ext uri="{BB962C8B-B14F-4D97-AF65-F5344CB8AC3E}">
        <p14:creationId xmlns:p14="http://schemas.microsoft.com/office/powerpoint/2010/main" val="201948547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directory[/home/chef/</a:t>
            </a:r>
            <a:r>
              <a:rPr lang="en-US" dirty="0" err="1"/>
              <a:t>httpd</a:t>
            </a:r>
            <a:r>
              <a:rPr lang="en-US" dirty="0"/>
              <a:t>] action create</a:t>
            </a:r>
          </a:p>
          <a:p>
            <a:r>
              <a:rPr lang="en-US" dirty="0"/>
              <a:t>    - create new directory /home/chef/</a:t>
            </a:r>
            <a:r>
              <a:rPr lang="en-US" dirty="0" err="1"/>
              <a:t>httpd</a:t>
            </a:r>
            <a:endParaRPr lang="en-US" dirty="0"/>
          </a:p>
          <a:p>
            <a:r>
              <a:rPr lang="en-US" dirty="0"/>
              <a:t>  * template[/home/chef/</a:t>
            </a:r>
            <a:r>
              <a:rPr lang="en-US" dirty="0" err="1"/>
              <a:t>httpd</a:t>
            </a:r>
            <a:r>
              <a:rPr lang="en-US" dirty="0"/>
              <a:t>/</a:t>
            </a:r>
            <a:r>
              <a:rPr lang="en-US" dirty="0" err="1"/>
              <a:t>metadata.rb</a:t>
            </a:r>
            <a:r>
              <a:rPr lang="en-US" dirty="0"/>
              <a:t>] action </a:t>
            </a:r>
            <a:r>
              <a:rPr lang="en-US" dirty="0" err="1"/>
              <a:t>create_if_missing</a:t>
            </a:r>
            <a:endParaRPr lang="en-US" dirty="0"/>
          </a:p>
          <a:p>
            <a:r>
              <a:rPr lang="en-US" dirty="0"/>
              <a:t>    - create new file /home/chef/</a:t>
            </a:r>
            <a:r>
              <a:rPr lang="en-US" dirty="0" err="1"/>
              <a:t>httpd</a:t>
            </a:r>
            <a:r>
              <a:rPr lang="en-US" dirty="0"/>
              <a:t>/</a:t>
            </a:r>
            <a:r>
              <a:rPr lang="en-US" dirty="0" err="1"/>
              <a:t>metadata.rb</a:t>
            </a:r>
            <a:endParaRPr lang="en-US" dirty="0"/>
          </a:p>
          <a:p>
            <a:r>
              <a:rPr lang="en-US" dirty="0"/>
              <a:t>    - update content in file /home/chef/</a:t>
            </a:r>
            <a:r>
              <a:rPr lang="en-US" dirty="0" err="1"/>
              <a:t>httpd</a:t>
            </a:r>
            <a:r>
              <a:rPr lang="en-US" dirty="0"/>
              <a:t>/</a:t>
            </a:r>
            <a:r>
              <a:rPr lang="en-US" dirty="0" err="1"/>
              <a:t>metadata.rb</a:t>
            </a:r>
            <a:r>
              <a:rPr lang="en-US" dirty="0"/>
              <a:t> from none to 53a150</a:t>
            </a:r>
          </a:p>
          <a:p>
            <a:r>
              <a:rPr lang="en-US" dirty="0"/>
              <a:t>    (diff output suppressed by </a:t>
            </a:r>
            <a:r>
              <a:rPr lang="en-US" dirty="0" err="1"/>
              <a:t>config</a:t>
            </a:r>
            <a:r>
              <a:rPr lang="en-US" dirty="0"/>
              <a:t>)</a:t>
            </a:r>
          </a:p>
          <a:p>
            <a:r>
              <a:rPr lang="en-US" dirty="0"/>
              <a:t>  * template[/home/chef/</a:t>
            </a:r>
            <a:r>
              <a:rPr lang="en-US" dirty="0" err="1"/>
              <a:t>httpd</a:t>
            </a:r>
            <a:r>
              <a:rPr lang="en-US" dirty="0"/>
              <a:t>/</a:t>
            </a:r>
            <a:r>
              <a:rPr lang="en-US" dirty="0" err="1"/>
              <a:t>README.md</a:t>
            </a:r>
            <a:r>
              <a:rPr lang="en-US" dirty="0"/>
              <a:t>] action </a:t>
            </a:r>
            <a:r>
              <a:rPr lang="en-US" dirty="0" err="1" smtClean="0"/>
              <a:t>create_if_missing</a:t>
            </a:r>
            <a:endParaRPr lang="en-US" dirty="0"/>
          </a:p>
        </p:txBody>
      </p:sp>
      <p:sp>
        <p:nvSpPr>
          <p:cNvPr id="3" name="Text Placeholder 2"/>
          <p:cNvSpPr>
            <a:spLocks noGrp="1"/>
          </p:cNvSpPr>
          <p:nvPr>
            <p:ph type="body" sz="quarter" idx="11"/>
          </p:nvPr>
        </p:nvSpPr>
        <p:spPr/>
        <p:txBody>
          <a:bodyPr/>
          <a:lstStyle/>
          <a:p>
            <a:r>
              <a:rPr lang="en-US" dirty="0" smtClean="0"/>
              <a:t>&gt; chef generate cookbook </a:t>
            </a:r>
            <a:r>
              <a:rPr lang="en-US" dirty="0" err="1" smtClean="0"/>
              <a:t>httpd</a:t>
            </a:r>
            <a:endParaRPr lang="en-US" dirty="0"/>
          </a:p>
        </p:txBody>
      </p:sp>
      <p:sp>
        <p:nvSpPr>
          <p:cNvPr id="5" name="Title 4"/>
          <p:cNvSpPr>
            <a:spLocks noGrp="1"/>
          </p:cNvSpPr>
          <p:nvPr>
            <p:ph type="title"/>
          </p:nvPr>
        </p:nvSpPr>
        <p:spPr/>
        <p:txBody>
          <a:bodyPr/>
          <a:lstStyle/>
          <a:p>
            <a:r>
              <a:rPr lang="en-US" dirty="0" smtClean="0"/>
              <a:t>Generate a Cookbook</a:t>
            </a:r>
            <a:endParaRPr lang="en-US" dirty="0"/>
          </a:p>
        </p:txBody>
      </p:sp>
    </p:spTree>
    <p:extLst>
      <p:ext uri="{BB962C8B-B14F-4D97-AF65-F5344CB8AC3E}">
        <p14:creationId xmlns:p14="http://schemas.microsoft.com/office/powerpoint/2010/main" val="81262611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httpd</a:t>
            </a:r>
            <a:endParaRPr lang="de-DE" dirty="0"/>
          </a:p>
          <a:p>
            <a:r>
              <a:rPr lang="de-DE" dirty="0" smtClean="0"/>
              <a:t>└</a:t>
            </a:r>
            <a:r>
              <a:rPr lang="de-DE" dirty="0"/>
              <a:t>── </a:t>
            </a:r>
            <a:r>
              <a:rPr lang="de-DE" dirty="0" err="1"/>
              <a:t>test</a:t>
            </a:r>
            <a:endParaRPr lang="de-DE" dirty="0"/>
          </a:p>
          <a:p>
            <a:r>
              <a:rPr lang="de-DE" dirty="0"/>
              <a:t>    └── </a:t>
            </a:r>
            <a:r>
              <a:rPr lang="de-DE" dirty="0" err="1"/>
              <a:t>integration</a:t>
            </a:r>
            <a:endParaRPr lang="de-DE" dirty="0"/>
          </a:p>
          <a:p>
            <a:r>
              <a:rPr lang="de-DE" dirty="0"/>
              <a:t>        ├── </a:t>
            </a:r>
            <a:r>
              <a:rPr lang="de-DE" dirty="0" err="1"/>
              <a:t>default</a:t>
            </a:r>
            <a:endParaRPr lang="de-DE" dirty="0"/>
          </a:p>
          <a:p>
            <a:r>
              <a:rPr lang="de-DE" dirty="0"/>
              <a:t>        │   └── </a:t>
            </a:r>
            <a:r>
              <a:rPr lang="de-DE" dirty="0" err="1"/>
              <a:t>serverspec</a:t>
            </a:r>
            <a:endParaRPr lang="de-DE" dirty="0"/>
          </a:p>
          <a:p>
            <a:r>
              <a:rPr lang="de-DE" dirty="0"/>
              <a:t>        │       └── </a:t>
            </a:r>
            <a:r>
              <a:rPr lang="de-DE" dirty="0" err="1"/>
              <a:t>default_spec.rb</a:t>
            </a:r>
            <a:endParaRPr lang="de-DE" dirty="0"/>
          </a:p>
          <a:p>
            <a:r>
              <a:rPr lang="de-DE" dirty="0"/>
              <a:t>        └── </a:t>
            </a:r>
            <a:r>
              <a:rPr lang="de-DE" dirty="0" err="1"/>
              <a:t>helpers</a:t>
            </a:r>
            <a:endParaRPr lang="de-DE" dirty="0"/>
          </a:p>
          <a:p>
            <a:r>
              <a:rPr lang="de-DE" dirty="0"/>
              <a:t>            └── </a:t>
            </a:r>
            <a:r>
              <a:rPr lang="de-DE" dirty="0" err="1"/>
              <a:t>serverspec</a:t>
            </a:r>
            <a:endParaRPr lang="de-DE" dirty="0"/>
          </a:p>
          <a:p>
            <a:r>
              <a:rPr lang="de-DE" dirty="0"/>
              <a:t>                └── </a:t>
            </a:r>
            <a:r>
              <a:rPr lang="de-DE" dirty="0" err="1"/>
              <a:t>spec_helper.rb</a:t>
            </a:r>
            <a:endParaRPr lang="en-US" dirty="0"/>
          </a:p>
        </p:txBody>
      </p:sp>
      <p:sp>
        <p:nvSpPr>
          <p:cNvPr id="3" name="Text Placeholder 2"/>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5" name="Title 4"/>
          <p:cNvSpPr>
            <a:spLocks noGrp="1"/>
          </p:cNvSpPr>
          <p:nvPr>
            <p:ph type="title"/>
          </p:nvPr>
        </p:nvSpPr>
        <p:spPr/>
        <p:txBody>
          <a:bodyPr>
            <a:normAutofit/>
          </a:bodyPr>
          <a:lstStyle/>
          <a:p>
            <a:r>
              <a:rPr lang="en-US" sz="5400" dirty="0" smtClean="0"/>
              <a:t>View the Tests in the Generated Cookbook</a:t>
            </a:r>
            <a:endParaRPr lang="en-US" sz="5400" dirty="0"/>
          </a:p>
        </p:txBody>
      </p:sp>
    </p:spTree>
    <p:extLst>
      <p:ext uri="{BB962C8B-B14F-4D97-AF65-F5344CB8AC3E}">
        <p14:creationId xmlns:p14="http://schemas.microsoft.com/office/powerpoint/2010/main" val="49032011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ServerSpec</a:t>
            </a:r>
            <a:endParaRPr lang="en-US" dirty="0"/>
          </a:p>
        </p:txBody>
      </p:sp>
      <p:sp>
        <p:nvSpPr>
          <p:cNvPr id="3" name="Subtitle 2"/>
          <p:cNvSpPr>
            <a:spLocks noGrp="1"/>
          </p:cNvSpPr>
          <p:nvPr>
            <p:ph type="subTitle" idx="1"/>
          </p:nvPr>
        </p:nvSpPr>
        <p:spPr>
          <a:xfrm>
            <a:off x="1671638" y="3271838"/>
            <a:ext cx="8800419" cy="3346421"/>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ServerSpec</a:t>
            </a:r>
            <a:r>
              <a:rPr lang="en-US" dirty="0" smtClean="0"/>
              <a:t> provides helpers and tools that allow you to express expectations about the state of infrastructure.</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smtClean="0">
                  <a:gradFill>
                    <a:gsLst>
                      <a:gs pos="0">
                        <a:srgbClr val="FFFFFF"/>
                      </a:gs>
                      <a:gs pos="100000">
                        <a:srgbClr val="FFFFFF"/>
                      </a:gs>
                    </a:gsLst>
                    <a:lin ang="5400000" scaled="0"/>
                  </a:gradFill>
                </a:rPr>
                <a:t>ServerSpec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551596901"/>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endParaRPr lang="en-US" sz="2800" dirty="0" smtClean="0"/>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endParaRPr lang="en-US" sz="2800" i="1" dirty="0" smtClean="0">
              <a:solidFill>
                <a:schemeClr val="tx1">
                  <a:lumMod val="60000"/>
                  <a:lumOff val="40000"/>
                </a:schemeClr>
              </a:solidFill>
            </a:endParaRP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Auto-generated Spec File in Cookbook</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 </a:t>
            </a:r>
            <a:r>
              <a:rPr lang="en-US" b="1" dirty="0" err="1"/>
              <a:t>Serverspec</a:t>
            </a:r>
            <a:r>
              <a:rPr lang="en-US" b="1" dirty="0"/>
              <a:t> examples can be found at</a:t>
            </a:r>
          </a:p>
          <a:p>
            <a:r>
              <a:rPr lang="en-US" b="1" dirty="0"/>
              <a:t>  # http://</a:t>
            </a:r>
            <a:r>
              <a:rPr lang="en-US" b="1" dirty="0" err="1"/>
              <a:t>serverspec.org</a:t>
            </a:r>
            <a:r>
              <a:rPr lang="en-US" b="1" dirty="0"/>
              <a:t>/</a:t>
            </a:r>
            <a:r>
              <a:rPr lang="en-US" b="1" dirty="0" err="1"/>
              <a:t>resource_types.html</a:t>
            </a:r>
            <a:endParaRPr lang="en-US" b="1" dirty="0"/>
          </a:p>
          <a:p>
            <a:r>
              <a:rPr lang="en-US" b="1" dirty="0"/>
              <a:t>  it 'does something' do</a:t>
            </a:r>
          </a:p>
          <a:p>
            <a:r>
              <a:rPr lang="en-US" b="1" dirty="0"/>
              <a:t>    skip 'Replace this with meaningful tests'</a:t>
            </a:r>
          </a:p>
          <a:p>
            <a:r>
              <a:rPr lang="en-US" b="1" dirty="0"/>
              <a:t>  end</a:t>
            </a:r>
          </a:p>
          <a:p>
            <a:r>
              <a:rPr lang="en-US" b="1" dirty="0"/>
              <a:t>end</a:t>
            </a:r>
          </a:p>
          <a:p>
            <a:endParaRPr lang="en-US" b="1" dirty="0"/>
          </a:p>
        </p:txBody>
      </p:sp>
      <p:sp>
        <p:nvSpPr>
          <p:cNvPr id="7" name="Text Placeholder 6"/>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96063662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Test Kitchen will look for tests to run under this directory. It allows you to put unit or other tests in test/unit, spec, acceptance, or wherever without mixing them up. This is configurable, if desired.</a:t>
            </a:r>
          </a:p>
          <a:p>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4344897" y="3407918"/>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72083527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corresponds exactly to the Suite name we set up in the </a:t>
            </a:r>
            <a:r>
              <a:rPr lang="en-US" dirty="0">
                <a:cs typeface="Courier New" panose="02070309020205020404" pitchFamily="49" charset="0"/>
              </a:rPr>
              <a:t>.</a:t>
            </a:r>
            <a:r>
              <a:rPr lang="en-US" dirty="0" err="1">
                <a:cs typeface="Courier New" panose="02070309020205020404" pitchFamily="49" charset="0"/>
              </a:rPr>
              <a:t>kitchen.yml</a:t>
            </a:r>
            <a:r>
              <a:rPr lang="en-US" dirty="0"/>
              <a:t> file. If we had a suite called "server-only", then you would put tests for the server only suite </a:t>
            </a:r>
            <a:r>
              <a:rPr lang="en-US" dirty="0" smtClean="0"/>
              <a:t>under.</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6821714" y="3407918"/>
            <a:ext cx="147320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4471915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tells Test Kitchen (and Busser) which Busser runner plugin needs to be installed on the remote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477520" y="3407918"/>
            <a:ext cx="2032436"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1367874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smtClean="0"/>
              <a:t>All test files (or specs) are named after the recipe they test and end with the suffix "_</a:t>
            </a:r>
            <a:r>
              <a:rPr lang="en-US" dirty="0" err="1" smtClean="0"/>
              <a:t>spec.rb</a:t>
            </a:r>
            <a:r>
              <a:rPr lang="en-US" dirty="0" smtClean="0"/>
              <a:t>". A spec missing that will not be found when executing </a:t>
            </a:r>
            <a:r>
              <a:rPr lang="en-US" dirty="0" smtClean="0">
                <a:latin typeface="Courier New" panose="02070309020205020404" pitchFamily="49" charset="0"/>
                <a:cs typeface="Courier New" panose="02070309020205020404" pitchFamily="49" charset="0"/>
              </a:rPr>
              <a:t>kitchen verify</a:t>
            </a:r>
            <a:r>
              <a:rPr lang="en-US" dirty="0" smtClean="0"/>
              <a:t>.</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0696063" y="3407918"/>
            <a:ext cx="312486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56444960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smtClean="0"/>
              <a:t>end</a:t>
            </a:r>
            <a:endParaRPr lang="en-US" b="1" dirty="0"/>
          </a:p>
        </p:txBody>
      </p:sp>
      <p:sp>
        <p:nvSpPr>
          <p:cNvPr id="4" name="Content Placeholder 3"/>
          <p:cNvSpPr>
            <a:spLocks noGrp="1"/>
          </p:cNvSpPr>
          <p:nvPr>
            <p:ph sz="quarter" idx="12"/>
          </p:nvPr>
        </p:nvSpPr>
        <p:spPr/>
        <p:txBody>
          <a:bodyPr/>
          <a:lstStyle/>
          <a:p>
            <a:endParaRPr lang="en-US" dirty="0"/>
          </a:p>
        </p:txBody>
      </p:sp>
      <p:sp>
        <p:nvSpPr>
          <p:cNvPr id="7" name="Content Placeholder 3"/>
          <p:cNvSpPr txBox="1">
            <a:spLocks/>
          </p:cNvSpPr>
          <p:nvPr/>
        </p:nvSpPr>
        <p:spPr bwMode="white">
          <a:xfrm>
            <a:off x="12296648" y="230514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11" name="Right Bracket 10"/>
          <p:cNvSpPr/>
          <p:nvPr/>
        </p:nvSpPr>
        <p:spPr>
          <a:xfrm>
            <a:off x="10800249" y="1378290"/>
            <a:ext cx="1120226" cy="2446377"/>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Connector 12"/>
          <p:cNvCxnSpPr>
            <a:stCxn id="11" idx="2"/>
            <a:endCxn id="7" idx="1"/>
          </p:cNvCxnSpPr>
          <p:nvPr/>
        </p:nvCxnSpPr>
        <p:spPr>
          <a:xfrm flipV="1">
            <a:off x="11920475" y="2599494"/>
            <a:ext cx="376173" cy="198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10800248" y="2000987"/>
            <a:ext cx="636313" cy="1197012"/>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242071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dirty="0"/>
          </a:p>
        </p:txBody>
      </p:sp>
      <p:sp>
        <p:nvSpPr>
          <p:cNvPr id="4" name="Content Placeholder 3"/>
          <p:cNvSpPr>
            <a:spLocks noGrp="1"/>
          </p:cNvSpPr>
          <p:nvPr>
            <p:ph sz="quarter" idx="12"/>
          </p:nvPr>
        </p:nvSpPr>
        <p:spPr/>
        <p:txBody>
          <a:bodyPr anchor="b"/>
          <a:lstStyle/>
          <a:p>
            <a:pPr algn="ctr"/>
            <a:r>
              <a:rPr lang="en-US" dirty="0" smtClean="0">
                <a:solidFill>
                  <a:schemeClr val="accent1"/>
                </a:solidFill>
              </a:rPr>
              <a:t>http</a:t>
            </a:r>
            <a:r>
              <a:rPr lang="en-US" dirty="0">
                <a:solidFill>
                  <a:schemeClr val="accent1"/>
                </a:solidFill>
              </a:rPr>
              <a:t>://</a:t>
            </a:r>
            <a:r>
              <a:rPr lang="en-US" dirty="0" err="1">
                <a:solidFill>
                  <a:schemeClr val="accent1"/>
                </a:solidFill>
              </a:rPr>
              <a:t>serverspec.org</a:t>
            </a:r>
            <a:r>
              <a:rPr lang="en-US" dirty="0">
                <a:solidFill>
                  <a:schemeClr val="accent1"/>
                </a:solidFill>
              </a:rPr>
              <a:t>/</a:t>
            </a:r>
            <a:r>
              <a:rPr lang="en-US" dirty="0" err="1">
                <a:solidFill>
                  <a:schemeClr val="accent1"/>
                </a:solidFill>
              </a:rPr>
              <a:t>resource_types.html</a:t>
            </a:r>
            <a:endParaRPr lang="en-US" dirty="0">
              <a:solidFill>
                <a:schemeClr val="accent1"/>
              </a:solidFill>
            </a:endParaRP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ServerSpec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name::suite name</a:t>
            </a:r>
          </a:p>
        </p:txBody>
      </p:sp>
      <p:sp>
        <p:nvSpPr>
          <p:cNvPr id="9" name="Content Placeholder 3"/>
          <p:cNvSpPr txBox="1">
            <a:spLocks/>
          </p:cNvSpPr>
          <p:nvPr/>
        </p:nvSpPr>
        <p:spPr bwMode="white">
          <a:xfrm>
            <a:off x="11585417" y="3290295"/>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attribute of resource</a:t>
            </a:r>
          </a:p>
        </p:txBody>
      </p:sp>
      <p:sp>
        <p:nvSpPr>
          <p:cNvPr id="10" name="Content Placeholder 3"/>
          <p:cNvSpPr txBox="1">
            <a:spLocks/>
          </p:cNvSpPr>
          <p:nvPr/>
        </p:nvSpPr>
        <p:spPr bwMode="white">
          <a:xfrm>
            <a:off x="9868614" y="493579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5951350" y="1426198"/>
            <a:ext cx="3917264"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712204" y="1820392"/>
            <a:ext cx="3239146"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endCxn id="9" idx="1"/>
          </p:cNvCxnSpPr>
          <p:nvPr/>
        </p:nvCxnSpPr>
        <p:spPr>
          <a:xfrm>
            <a:off x="3146156" y="2862935"/>
            <a:ext cx="8439261" cy="721706"/>
          </a:xfrm>
          <a:prstGeom prst="line">
            <a:avLst/>
          </a:prstGeom>
          <a:ln w="381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461097" y="2841940"/>
            <a:ext cx="2502214"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7626065" y="2830517"/>
            <a:ext cx="2242549" cy="2399627"/>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4726983" y="2830517"/>
            <a:ext cx="5924444" cy="3241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279542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Default Test</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a:t>
            </a:r>
            <a:r>
              <a:rPr lang="en-US" dirty="0" smtClean="0"/>
              <a:t> # </a:t>
            </a:r>
            <a:r>
              <a:rPr lang="en-US" dirty="0" err="1"/>
              <a:t>Serverspec</a:t>
            </a:r>
            <a:r>
              <a:rPr lang="en-US" dirty="0"/>
              <a:t> examples can be found at</a:t>
            </a:r>
          </a:p>
          <a:p>
            <a:r>
              <a:rPr lang="en-US" dirty="0"/>
              <a:t>  # http://</a:t>
            </a:r>
            <a:r>
              <a:rPr lang="en-US" dirty="0" err="1"/>
              <a:t>serverspec.org</a:t>
            </a:r>
            <a:r>
              <a:rPr lang="en-US" dirty="0"/>
              <a:t>/</a:t>
            </a:r>
            <a:r>
              <a:rPr lang="en-US" dirty="0" err="1"/>
              <a:t>resource_types.html</a:t>
            </a:r>
            <a:endParaRPr lang="en-US" dirty="0"/>
          </a:p>
          <a:p>
            <a:r>
              <a:rPr lang="en-US" dirty="0"/>
              <a:t>  it 'does something' do</a:t>
            </a:r>
          </a:p>
          <a:p>
            <a:r>
              <a:rPr lang="en-US" dirty="0"/>
              <a:t>    skip 'Replace this with meaningful tests'</a:t>
            </a:r>
          </a:p>
          <a:p>
            <a:r>
              <a:rPr lang="en-US" dirty="0"/>
              <a:t>  </a:t>
            </a:r>
            <a:r>
              <a:rPr lang="en-US" dirty="0" smtClean="0"/>
              <a:t>end</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5" name="Text Placeholder 4"/>
          <p:cNvSpPr>
            <a:spLocks noGrp="1"/>
          </p:cNvSpPr>
          <p:nvPr>
            <p:ph type="body" sz="quarter" idx="12"/>
          </p:nvPr>
        </p:nvSpPr>
        <p:spPr>
          <a:xfrm>
            <a:off x="1124446" y="3679407"/>
            <a:ext cx="14404273" cy="2760107"/>
          </a:xfrm>
        </p:spPr>
        <p:txBody>
          <a:bodyPr/>
          <a:lstStyle/>
          <a:p>
            <a:r>
              <a:rPr lang="en-US" dirty="0" smtClean="0"/>
              <a:t>-</a:t>
            </a:r>
            <a:endParaRPr lang="en-US" dirty="0"/>
          </a:p>
        </p:txBody>
      </p:sp>
    </p:spTree>
    <p:extLst>
      <p:ext uri="{BB962C8B-B14F-4D97-AF65-F5344CB8AC3E}">
        <p14:creationId xmlns:p14="http://schemas.microsoft.com/office/powerpoint/2010/main" val="94046703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Test to Validate a Working Website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describe command(</a:t>
            </a:r>
            <a:r>
              <a:rPr lang="en-US" dirty="0" smtClean="0"/>
              <a:t>'curl http</a:t>
            </a:r>
            <a:r>
              <a:rPr lang="en-US" dirty="0"/>
              <a:t>://</a:t>
            </a:r>
            <a:r>
              <a:rPr lang="en-US" dirty="0" err="1"/>
              <a:t>localhost</a:t>
            </a:r>
            <a:r>
              <a:rPr lang="en-US" dirty="0"/>
              <a:t>') do</a:t>
            </a:r>
          </a:p>
          <a:p>
            <a:r>
              <a:rPr lang="en-US" dirty="0"/>
              <a:t>    its(:</a:t>
            </a:r>
            <a:r>
              <a:rPr lang="en-US" dirty="0" err="1"/>
              <a:t>stdout</a:t>
            </a:r>
            <a:r>
              <a:rPr lang="en-US" dirty="0"/>
              <a:t>) { should match</a:t>
            </a:r>
            <a:r>
              <a:rPr lang="en-US" dirty="0" smtClean="0"/>
              <a:t>(/Welcome Home/) </a:t>
            </a:r>
            <a:r>
              <a:rPr lang="en-US" dirty="0"/>
              <a:t>}</a:t>
            </a:r>
          </a:p>
          <a:p>
            <a:r>
              <a:rPr lang="en-US" dirty="0"/>
              <a:t>  end</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6" name="Text Placeholder 5"/>
          <p:cNvSpPr>
            <a:spLocks noGrp="1"/>
          </p:cNvSpPr>
          <p:nvPr>
            <p:ph type="body" sz="quarter" idx="13"/>
          </p:nvPr>
        </p:nvSpPr>
        <p:spPr>
          <a:xfrm>
            <a:off x="1135042" y="3676540"/>
            <a:ext cx="14404273" cy="1738000"/>
          </a:xfrm>
        </p:spPr>
        <p:txBody>
          <a:bodyPr/>
          <a:lstStyle/>
          <a:p>
            <a:r>
              <a:rPr lang="en-US" dirty="0" smtClean="0"/>
              <a:t>+</a:t>
            </a:r>
            <a:endParaRPr lang="en-US" dirty="0"/>
          </a:p>
        </p:txBody>
      </p:sp>
    </p:spTree>
    <p:extLst>
      <p:ext uri="{BB962C8B-B14F-4D97-AF65-F5344CB8AC3E}">
        <p14:creationId xmlns:p14="http://schemas.microsoft.com/office/powerpoint/2010/main" val="1865169622"/>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Kitchen Create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smtClean="0">
                <a:solidFill>
                  <a:schemeClr val="bg1"/>
                </a:solidFill>
                <a:latin typeface="Courier New" panose="02070309020205020404" pitchFamily="49" charset="0"/>
                <a:cs typeface="Courier New" panose="02070309020205020404" pitchFamily="49" charset="0"/>
              </a:rPr>
              <a:t>$ kitchen create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smtClean="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one or more instances.</a:t>
            </a:r>
          </a:p>
        </p:txBody>
      </p:sp>
    </p:spTree>
    <p:extLst>
      <p:ext uri="{BB962C8B-B14F-4D97-AF65-F5344CB8AC3E}">
        <p14:creationId xmlns:p14="http://schemas.microsoft.com/office/powerpoint/2010/main" val="143646083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Great Looking</a:t>
            </a:r>
          </a:p>
          <a:p>
            <a:r>
              <a:rPr lang="en-US" sz="2800" dirty="0" smtClean="0"/>
              <a:t>Understand Chef Resources and Cookbooks</a:t>
            </a:r>
          </a:p>
          <a:p>
            <a:r>
              <a:rPr lang="en-US" sz="2800" dirty="0" smtClean="0"/>
              <a:t>Interested in Testing and know a little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39915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3" name="Subtitle 2"/>
          <p:cNvSpPr>
            <a:spLocks noGrp="1"/>
          </p:cNvSpPr>
          <p:nvPr>
            <p:ph type="subTitle" idx="1"/>
          </p:nvPr>
        </p:nvSpPr>
        <p:spPr>
          <a:xfrm>
            <a:off x="1671638" y="3271839"/>
            <a:ext cx="12319000" cy="982526"/>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verify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Oval 1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32579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Creating &lt;default-centos-67&gt;...</a:t>
            </a:r>
          </a:p>
          <a:p>
            <a:r>
              <a:rPr lang="en-US" dirty="0"/>
              <a:t>       Sending build context to </a:t>
            </a:r>
            <a:r>
              <a:rPr lang="en-US" dirty="0" err="1"/>
              <a:t>Docker</a:t>
            </a:r>
            <a:r>
              <a:rPr lang="en-US" dirty="0"/>
              <a:t> daemon 26.11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47d44cb6f252: Pulling </a:t>
            </a:r>
            <a:r>
              <a:rPr lang="en-US" dirty="0" err="1"/>
              <a:t>fs</a:t>
            </a:r>
            <a:r>
              <a:rPr lang="en-US" dirty="0"/>
              <a:t> layer</a:t>
            </a:r>
          </a:p>
          <a:p>
            <a:r>
              <a:rPr lang="en-US" dirty="0" smtClean="0"/>
              <a:t>       ...</a:t>
            </a:r>
          </a:p>
          <a:p>
            <a:r>
              <a:rPr lang="en-US" dirty="0"/>
              <a:t> </a:t>
            </a:r>
            <a:r>
              <a:rPr lang="en-US" dirty="0" smtClean="0"/>
              <a:t>      Finished </a:t>
            </a:r>
            <a:r>
              <a:rPr lang="en-US" dirty="0"/>
              <a:t>creating &lt;default-centos-67&gt; (2m28.65s).</a:t>
            </a:r>
          </a:p>
          <a:p>
            <a:r>
              <a:rPr lang="en-US" dirty="0"/>
              <a:t>-----&gt; Kitchen is finished. (2m29.39s</a:t>
            </a:r>
            <a:r>
              <a:rPr lang="en-US" dirty="0" smtClean="0"/>
              <a:t>)</a:t>
            </a:r>
          </a:p>
        </p:txBody>
      </p:sp>
      <p:sp>
        <p:nvSpPr>
          <p:cNvPr id="3" name="Text Placeholder 2"/>
          <p:cNvSpPr>
            <a:spLocks noGrp="1"/>
          </p:cNvSpPr>
          <p:nvPr>
            <p:ph type="body" sz="quarter" idx="11"/>
          </p:nvPr>
        </p:nvSpPr>
        <p:spPr/>
        <p:txBody>
          <a:bodyPr/>
          <a:lstStyle/>
          <a:p>
            <a:r>
              <a:rPr lang="en-US" dirty="0" smtClean="0"/>
              <a:t>&gt;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Virtual Instance</a:t>
            </a:r>
            <a:endParaRPr lang="en-US" dirty="0"/>
          </a:p>
        </p:txBody>
      </p:sp>
      <p:sp>
        <p:nvSpPr>
          <p:cNvPr id="6" name="Rectangle 5"/>
          <p:cNvSpPr/>
          <p:nvPr/>
        </p:nvSpPr>
        <p:spPr bwMode="auto">
          <a:xfrm>
            <a:off x="1128943" y="7054397"/>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81408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682791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Setting up &lt;default-centos-67&gt;...</a:t>
            </a:r>
          </a:p>
          <a:p>
            <a:r>
              <a:rPr lang="en-US" dirty="0" smtClean="0"/>
              <a:t>-</a:t>
            </a:r>
            <a:r>
              <a:rPr lang="en-US" dirty="0"/>
              <a:t>----&gt; Installing Busser (busser)</a:t>
            </a:r>
          </a:p>
          <a:p>
            <a:r>
              <a:rPr lang="en-US" dirty="0" smtClean="0"/>
              <a:t>-</a:t>
            </a:r>
            <a:r>
              <a:rPr lang="en-US" dirty="0"/>
              <a:t>----&gt; Verifying &lt;default-centos-67&gt;...</a:t>
            </a:r>
          </a:p>
          <a:p>
            <a:r>
              <a:rPr lang="en-US" dirty="0" smtClean="0"/>
              <a:t>-</a:t>
            </a:r>
            <a:r>
              <a:rPr lang="en-US" dirty="0"/>
              <a:t>----&gt; Running </a:t>
            </a:r>
            <a:r>
              <a:rPr lang="en-US" dirty="0" err="1"/>
              <a:t>serverspec</a:t>
            </a:r>
            <a:r>
              <a:rPr lang="en-US" dirty="0"/>
              <a:t> test suite</a:t>
            </a:r>
          </a:p>
          <a:p>
            <a:r>
              <a:rPr lang="en-US" dirty="0"/>
              <a:t>-----&gt; Installing </a:t>
            </a:r>
            <a:r>
              <a:rPr lang="en-US" dirty="0" err="1"/>
              <a:t>Serverspec</a:t>
            </a:r>
            <a:r>
              <a:rPr lang="en-US" dirty="0"/>
              <a:t>..</a:t>
            </a:r>
          </a:p>
          <a:p>
            <a:r>
              <a:rPr lang="en-US" dirty="0" smtClean="0"/>
              <a:t>-</a:t>
            </a:r>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/verifier/gems/gems/rspec-core-3.3.2/lib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3919257"/>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16806083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b="1" dirty="0">
                <a:solidFill>
                  <a:srgbClr val="FF0000"/>
                </a:solidFill>
              </a:rPr>
              <a:t>&gt;&gt;&gt;&gt;&gt;&gt; Verify failed on instance &lt;default-centos-67</a:t>
            </a:r>
            <a:r>
              <a:rPr lang="en-US" sz="2000" b="1" dirty="0" smtClean="0">
                <a:solidFill>
                  <a:srgbClr val="FF0000"/>
                </a:solidFill>
              </a:rPr>
              <a:t>&gt;.</a:t>
            </a:r>
          </a:p>
          <a:p>
            <a:r>
              <a:rPr lang="en-US" sz="2000" b="1" dirty="0" smtClean="0">
                <a:solidFill>
                  <a:srgbClr val="FF0000"/>
                </a:solidFill>
              </a:rPr>
              <a:t>&gt;&gt;&gt;&gt;&gt;&gt; </a:t>
            </a:r>
            <a:r>
              <a:rPr lang="en-US" sz="2000" b="1" dirty="0">
                <a:solidFill>
                  <a:srgbClr val="FF0000"/>
                </a:solidFill>
              </a:rPr>
              <a:t>Please see .kitchen/logs/default-centos-67.log for more </a:t>
            </a:r>
            <a:r>
              <a:rPr lang="en-US" sz="2000" b="1" dirty="0" smtClean="0">
                <a:solidFill>
                  <a:srgbClr val="FF0000"/>
                </a:solidFill>
              </a:rPr>
              <a:t>details</a:t>
            </a:r>
          </a:p>
          <a:p>
            <a:r>
              <a:rPr lang="en-US" sz="2000" b="1" dirty="0" smtClean="0">
                <a:solidFill>
                  <a:srgbClr val="FF0000"/>
                </a:solidFill>
              </a:rPr>
              <a:t>&gt;&gt;&gt;&gt;&gt;&gt; </a:t>
            </a:r>
            <a:r>
              <a:rPr lang="en-US" sz="2000" b="1" dirty="0">
                <a:solidFill>
                  <a:srgbClr val="FF0000"/>
                </a:solidFill>
              </a:rPr>
              <a:t>------Exception-</a:t>
            </a:r>
            <a:r>
              <a:rPr lang="en-US" sz="2000" b="1" dirty="0" smtClean="0">
                <a:solidFill>
                  <a:srgbClr val="FF0000"/>
                </a:solidFill>
              </a:rPr>
              <a:t>------</a:t>
            </a:r>
          </a:p>
          <a:p>
            <a:r>
              <a:rPr lang="en-US" sz="2000" b="1" dirty="0" smtClean="0">
                <a:solidFill>
                  <a:srgbClr val="FF0000"/>
                </a:solidFill>
              </a:rPr>
              <a:t>&gt;&gt;&gt;&gt;&gt;&gt; </a:t>
            </a:r>
            <a:r>
              <a:rPr lang="en-US" sz="2000" b="1" dirty="0">
                <a:solidFill>
                  <a:srgbClr val="FF0000"/>
                </a:solidFill>
              </a:rPr>
              <a:t>Class: Kitchen::</a:t>
            </a:r>
            <a:r>
              <a:rPr lang="en-US" sz="2000" b="1" dirty="0" err="1" smtClean="0">
                <a:solidFill>
                  <a:srgbClr val="FF0000"/>
                </a:solidFill>
              </a:rPr>
              <a:t>ActionFailed</a:t>
            </a:r>
            <a:endParaRPr lang="en-US" sz="2000" b="1" dirty="0" smtClean="0">
              <a:solidFill>
                <a:srgbClr val="FF0000"/>
              </a:solidFill>
            </a:endParaRPr>
          </a:p>
          <a:p>
            <a:r>
              <a:rPr lang="en-US" sz="2000" b="1" dirty="0" smtClean="0">
                <a:solidFill>
                  <a:srgbClr val="FF0000"/>
                </a:solidFill>
              </a:rPr>
              <a:t>&gt;&gt;&gt;&gt;&gt;&gt; </a:t>
            </a:r>
            <a:r>
              <a:rPr lang="en-US" sz="2000" b="1" dirty="0">
                <a:solidFill>
                  <a:srgbClr val="FF0000"/>
                </a:solidFill>
              </a:rPr>
              <a:t>Message: SSH exited (1) for command: [</a:t>
            </a:r>
            <a:r>
              <a:rPr lang="en-US" sz="2000" b="1" dirty="0" err="1">
                <a:solidFill>
                  <a:srgbClr val="FF0000"/>
                </a:solidFill>
              </a:rPr>
              <a:t>sh</a:t>
            </a:r>
            <a:r>
              <a:rPr lang="en-US" sz="2000" b="1" dirty="0">
                <a:solidFill>
                  <a:srgbClr val="FF0000"/>
                </a:solidFill>
              </a:rPr>
              <a:t> -c </a:t>
            </a:r>
            <a:r>
              <a:rPr lang="en-US" sz="2000" b="1" dirty="0" smtClean="0">
                <a:solidFill>
                  <a:srgbClr val="FF0000"/>
                </a:solidFill>
              </a:rPr>
              <a:t>'</a:t>
            </a:r>
          </a:p>
          <a:p>
            <a:endParaRPr lang="en-US" sz="2000" b="1" dirty="0">
              <a:solidFill>
                <a:srgbClr val="FF0000"/>
              </a:solidFill>
            </a:endParaRPr>
          </a:p>
          <a:p>
            <a:r>
              <a:rPr lang="en-US" sz="2000" b="1" dirty="0" smtClean="0">
                <a:solidFill>
                  <a:srgbClr val="FF0000"/>
                </a:solidFill>
              </a:rPr>
              <a:t>BUSSER_ROOT</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 export </a:t>
            </a:r>
            <a:r>
              <a:rPr lang="en-US" sz="2000" b="1" dirty="0" smtClean="0">
                <a:solidFill>
                  <a:srgbClr val="FF0000"/>
                </a:solidFill>
              </a:rPr>
              <a:t>BUSSER_ROOT</a:t>
            </a:r>
          </a:p>
          <a:p>
            <a:r>
              <a:rPr lang="en-US" sz="2000" b="1" dirty="0" smtClean="0">
                <a:solidFill>
                  <a:srgbClr val="FF0000"/>
                </a:solidFill>
              </a:rPr>
              <a:t>GEM_HOME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GEM_HOME</a:t>
            </a:r>
          </a:p>
          <a:p>
            <a:r>
              <a:rPr lang="en-US" sz="2000" b="1" dirty="0">
                <a:solidFill>
                  <a:srgbClr val="FF0000"/>
                </a:solidFill>
              </a:rPr>
              <a:t>GEM_PATH="/</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GEM_PATH</a:t>
            </a:r>
          </a:p>
          <a:p>
            <a:r>
              <a:rPr lang="en-US" sz="2000" b="1" dirty="0" smtClean="0">
                <a:solidFill>
                  <a:srgbClr val="FF0000"/>
                </a:solidFill>
              </a:rPr>
              <a:t>GEM_CACHE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/verifier/gems/cache"; export </a:t>
            </a:r>
            <a:r>
              <a:rPr lang="en-US" sz="2000" b="1" dirty="0" smtClean="0">
                <a:solidFill>
                  <a:srgbClr val="FF0000"/>
                </a:solidFill>
              </a:rPr>
              <a:t>GEM_CACHE</a:t>
            </a:r>
          </a:p>
          <a:p>
            <a:endParaRPr lang="en-US" sz="2000" b="1" dirty="0" smtClean="0">
              <a:solidFill>
                <a:srgbClr val="FF0000"/>
              </a:solidFill>
            </a:endParaRPr>
          </a:p>
          <a:p>
            <a:r>
              <a:rPr lang="en-US" sz="2000" b="1" dirty="0" err="1" smtClean="0">
                <a:solidFill>
                  <a:srgbClr val="FF0000"/>
                </a:solidFill>
              </a:rPr>
              <a:t>sudo</a:t>
            </a:r>
            <a:r>
              <a:rPr lang="en-US" sz="2000" b="1" dirty="0" smtClean="0">
                <a:solidFill>
                  <a:srgbClr val="FF0000"/>
                </a:solidFill>
              </a:rPr>
              <a:t> </a:t>
            </a:r>
            <a:r>
              <a:rPr lang="en-US" sz="2000" b="1" dirty="0">
                <a:solidFill>
                  <a:srgbClr val="FF0000"/>
                </a:solidFill>
              </a:rPr>
              <a:t>-E /</a:t>
            </a:r>
            <a:r>
              <a:rPr lang="en-US" sz="2000" b="1" dirty="0" err="1">
                <a:solidFill>
                  <a:srgbClr val="FF0000"/>
                </a:solidFill>
              </a:rPr>
              <a:t>tmp</a:t>
            </a:r>
            <a:r>
              <a:rPr lang="en-US" sz="2000" b="1" dirty="0">
                <a:solidFill>
                  <a:srgbClr val="FF0000"/>
                </a:solidFill>
              </a:rPr>
              <a:t>/verifier/bin/busser </a:t>
            </a:r>
            <a:r>
              <a:rPr lang="en-US" sz="2000" b="1" dirty="0" smtClean="0">
                <a:solidFill>
                  <a:srgbClr val="FF0000"/>
                </a:solidFill>
              </a:rPr>
              <a:t>test</a:t>
            </a:r>
          </a:p>
          <a:p>
            <a:r>
              <a:rPr lang="en-US" sz="2000" b="1" dirty="0" smtClean="0">
                <a:solidFill>
                  <a:srgbClr val="FF0000"/>
                </a:solidFill>
              </a:rPr>
              <a:t>']</a:t>
            </a:r>
          </a:p>
          <a:p>
            <a:r>
              <a:rPr lang="en-US" sz="2000" b="1" dirty="0" smtClean="0">
                <a:solidFill>
                  <a:srgbClr val="FF0000"/>
                </a:solidFill>
              </a:rPr>
              <a:t>&gt;&gt;&gt;&gt;&gt;&gt; ----------------------</a:t>
            </a:r>
          </a:p>
          <a:p>
            <a:r>
              <a:rPr lang="en-US" sz="2000" b="1" dirty="0"/>
              <a:t>[chef@ip-172-31-14-170 </a:t>
            </a:r>
            <a:r>
              <a:rPr lang="en-US" sz="2000" b="1" dirty="0" err="1"/>
              <a:t>httpd</a:t>
            </a:r>
            <a:r>
              <a:rPr lang="en-US" sz="2000" b="1" dirty="0"/>
              <a:t>]$</a:t>
            </a:r>
            <a:endParaRPr lang="en-US" sz="2000" b="1" dirty="0" smtClean="0"/>
          </a:p>
        </p:txBody>
      </p:sp>
      <p:sp>
        <p:nvSpPr>
          <p:cNvPr id="5" name="Content Placeholder 3"/>
          <p:cNvSpPr txBox="1">
            <a:spLocks/>
          </p:cNvSpPr>
          <p:nvPr/>
        </p:nvSpPr>
        <p:spPr bwMode="white">
          <a:xfrm>
            <a:off x="11452484" y="3869482"/>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kitchen failure</a:t>
            </a:r>
          </a:p>
        </p:txBody>
      </p:sp>
      <p:sp>
        <p:nvSpPr>
          <p:cNvPr id="7" name="Content Placeholder 3"/>
          <p:cNvSpPr txBox="1">
            <a:spLocks/>
          </p:cNvSpPr>
          <p:nvPr/>
        </p:nvSpPr>
        <p:spPr bwMode="white">
          <a:xfrm>
            <a:off x="11452484" y="47788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command executed</a:t>
            </a:r>
            <a:endParaRPr lang="en-US" dirty="0" smtClean="0">
              <a:solidFill>
                <a:schemeClr val="bg1"/>
              </a:solidFill>
            </a:endParaRPr>
          </a:p>
        </p:txBody>
      </p:sp>
      <p:sp>
        <p:nvSpPr>
          <p:cNvPr id="9" name="Right Bracket 8"/>
          <p:cNvSpPr/>
          <p:nvPr/>
        </p:nvSpPr>
        <p:spPr>
          <a:xfrm>
            <a:off x="9863528" y="2932031"/>
            <a:ext cx="479685" cy="3693621"/>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0343213" y="5073186"/>
            <a:ext cx="110927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0553075" y="2232518"/>
            <a:ext cx="479685" cy="4692938"/>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11032760" y="4163827"/>
            <a:ext cx="4197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90917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sp>
        <p:nvSpPr>
          <p:cNvPr id="4" name="Content Placeholder 3"/>
          <p:cNvSpPr>
            <a:spLocks noGrp="1"/>
          </p:cNvSpPr>
          <p:nvPr>
            <p:ph sz="quarter" idx="12"/>
          </p:nvPr>
        </p:nvSpPr>
        <p:spPr/>
        <p:txBody>
          <a:bodyPr/>
          <a:lstStyle/>
          <a:p>
            <a:r>
              <a:rPr lang="en-US" dirty="0" err="1" smtClean="0"/>
              <a:t>ServerSpec</a:t>
            </a:r>
            <a:r>
              <a:rPr lang="en-US" dirty="0" smtClean="0"/>
              <a:t> is the default verifier for Test Kitchen. The Busser tool installs it, configures it, and the executes it for you on the test instance.</a:t>
            </a:r>
            <a:endParaRPr lang="en-US" dirty="0"/>
          </a:p>
        </p:txBody>
      </p:sp>
      <p:sp>
        <p:nvSpPr>
          <p:cNvPr id="5" name="Rectangle 4"/>
          <p:cNvSpPr/>
          <p:nvPr/>
        </p:nvSpPr>
        <p:spPr bwMode="auto">
          <a:xfrm>
            <a:off x="609599" y="1348277"/>
            <a:ext cx="14935169" cy="5404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766221"/>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smtClean="0"/>
              <a:t>:/</a:t>
            </a:r>
            <a:r>
              <a:rPr lang="en-US" dirty="0" err="1" smtClean="0"/>
              <a:t>tmp</a:t>
            </a:r>
            <a:r>
              <a:rPr lang="en-US" dirty="0" smtClean="0"/>
              <a:t>/.../</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cxnSp>
        <p:nvCxnSpPr>
          <p:cNvPr id="7" name="Straight Connector 6"/>
          <p:cNvCxnSpPr/>
          <p:nvPr/>
        </p:nvCxnSpPr>
        <p:spPr>
          <a:xfrm>
            <a:off x="2248525" y="2323475"/>
            <a:ext cx="5666282" cy="0"/>
          </a:xfrm>
          <a:prstGeom prst="line">
            <a:avLst/>
          </a:prstGeom>
          <a:ln w="63500">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184630" y="2323475"/>
            <a:ext cx="6941716"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793111" y="3208064"/>
            <a:ext cx="103182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0124884" y="3225891"/>
            <a:ext cx="184129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975299" y="3661667"/>
            <a:ext cx="1434059"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12623665" y="3653874"/>
            <a:ext cx="1616990"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3685725" y="4029559"/>
            <a:ext cx="2986132" cy="11054"/>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722026" y="2745698"/>
            <a:ext cx="1037476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endCxn id="40" idx="0"/>
          </p:cNvCxnSpPr>
          <p:nvPr/>
        </p:nvCxnSpPr>
        <p:spPr>
          <a:xfrm>
            <a:off x="11692328" y="3660099"/>
            <a:ext cx="1739832" cy="1366602"/>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endCxn id="40" idx="0"/>
          </p:cNvCxnSpPr>
          <p:nvPr/>
        </p:nvCxnSpPr>
        <p:spPr>
          <a:xfrm>
            <a:off x="13432160" y="3653874"/>
            <a:ext cx="0" cy="1372827"/>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4" idx="0"/>
          </p:cNvCxnSpPr>
          <p:nvPr/>
        </p:nvCxnSpPr>
        <p:spPr>
          <a:xfrm flipV="1">
            <a:off x="2589588" y="2323476"/>
            <a:ext cx="2192274" cy="2676382"/>
          </a:xfrm>
          <a:prstGeom prst="line">
            <a:avLst/>
          </a:prstGeom>
          <a:ln>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a:endCxn id="39" idx="0"/>
          </p:cNvCxnSpPr>
          <p:nvPr/>
        </p:nvCxnSpPr>
        <p:spPr>
          <a:xfrm>
            <a:off x="9309023" y="3222885"/>
            <a:ext cx="677476" cy="2446251"/>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a:endCxn id="38" idx="0"/>
          </p:cNvCxnSpPr>
          <p:nvPr/>
        </p:nvCxnSpPr>
        <p:spPr>
          <a:xfrm flipH="1">
            <a:off x="5993769" y="2745698"/>
            <a:ext cx="41480" cy="2914928"/>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Content Placeholder 3"/>
          <p:cNvSpPr>
            <a:spLocks noGrp="1"/>
          </p:cNvSpPr>
          <p:nvPr>
            <p:ph sz="quarter" idx="12"/>
          </p:nvPr>
        </p:nvSpPr>
        <p:spPr>
          <a:xfrm>
            <a:off x="609912" y="4999858"/>
            <a:ext cx="3959352" cy="588691"/>
          </a:xfrm>
          <a:solidFill>
            <a:srgbClr val="C9352B"/>
          </a:solidFill>
          <a:effectLst>
            <a:outerShdw blurRad="50800" dist="76200" dir="5400000" algn="t" rotWithShape="0">
              <a:prstClr val="black">
                <a:alpha val="40000"/>
              </a:prstClr>
            </a:outerShdw>
          </a:effectLst>
        </p:spPr>
        <p:txBody>
          <a:bodyPr anchor="ctr"/>
          <a:lstStyle/>
          <a:p>
            <a:pPr algn="ctr"/>
            <a:r>
              <a:rPr lang="en-US" dirty="0" smtClean="0">
                <a:solidFill>
                  <a:schemeClr val="bg1"/>
                </a:solidFill>
              </a:rPr>
              <a:t>ruby executable</a:t>
            </a:r>
          </a:p>
        </p:txBody>
      </p:sp>
      <p:sp>
        <p:nvSpPr>
          <p:cNvPr id="38" name="Content Placeholder 3"/>
          <p:cNvSpPr txBox="1">
            <a:spLocks/>
          </p:cNvSpPr>
          <p:nvPr/>
        </p:nvSpPr>
        <p:spPr bwMode="white">
          <a:xfrm>
            <a:off x="4014093" y="566062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include ruby libraries</a:t>
            </a:r>
          </a:p>
        </p:txBody>
      </p:sp>
      <p:sp>
        <p:nvSpPr>
          <p:cNvPr id="39" name="Content Placeholder 3"/>
          <p:cNvSpPr txBox="1">
            <a:spLocks/>
          </p:cNvSpPr>
          <p:nvPr/>
        </p:nvSpPr>
        <p:spPr bwMode="white">
          <a:xfrm>
            <a:off x="8006823" y="5669136"/>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executable</a:t>
            </a:r>
          </a:p>
        </p:txBody>
      </p:sp>
      <p:sp>
        <p:nvSpPr>
          <p:cNvPr id="40" name="Content Placeholder 3"/>
          <p:cNvSpPr txBox="1">
            <a:spLocks/>
          </p:cNvSpPr>
          <p:nvPr/>
        </p:nvSpPr>
        <p:spPr bwMode="white">
          <a:xfrm>
            <a:off x="11452484" y="502670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parameters</a:t>
            </a:r>
          </a:p>
        </p:txBody>
      </p:sp>
      <p:cxnSp>
        <p:nvCxnSpPr>
          <p:cNvPr id="77" name="Straight Connector 76"/>
          <p:cNvCxnSpPr/>
          <p:nvPr/>
        </p:nvCxnSpPr>
        <p:spPr>
          <a:xfrm>
            <a:off x="722026" y="3208064"/>
            <a:ext cx="2930577"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a:off x="11452484" y="2745698"/>
            <a:ext cx="305393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6586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RSpec Results</a:t>
            </a:r>
            <a:endParaRPr lang="en-US" dirty="0"/>
          </a:p>
        </p:txBody>
      </p:sp>
      <p:sp>
        <p:nvSpPr>
          <p:cNvPr id="3" name="Content Placeholder 2"/>
          <p:cNvSpPr>
            <a:spLocks noGrp="1"/>
          </p:cNvSpPr>
          <p:nvPr>
            <p:ph sz="quarter" idx="10"/>
          </p:nvPr>
        </p:nvSpPr>
        <p:spPr/>
        <p:txBody>
          <a:bodyPr>
            <a:normAutofit/>
          </a:bodyPr>
          <a:lstStyle/>
          <a:p>
            <a:r>
              <a:rPr lang="en-US" dirty="0" err="1"/>
              <a:t>httpd</a:t>
            </a:r>
            <a:r>
              <a:rPr lang="en-US" dirty="0"/>
              <a:t>::default</a:t>
            </a:r>
          </a:p>
          <a:p>
            <a:r>
              <a:rPr lang="en-US" dirty="0"/>
              <a:t>  Command "curl http://</a:t>
            </a:r>
            <a:r>
              <a:rPr lang="en-US" dirty="0" err="1"/>
              <a:t>localhost</a:t>
            </a:r>
            <a:r>
              <a:rPr lang="en-US" dirty="0" smtClean="0"/>
              <a:t>"</a:t>
            </a:r>
          </a:p>
          <a:p>
            <a:r>
              <a:rPr lang="en-US" dirty="0" smtClean="0"/>
              <a:t>    </a:t>
            </a:r>
            <a:r>
              <a:rPr lang="en-US" dirty="0" err="1" smtClean="0"/>
              <a:t>stdout</a:t>
            </a:r>
            <a:endParaRPr lang="en-US" dirty="0" smtClean="0"/>
          </a:p>
          <a:p>
            <a:r>
              <a:rPr lang="en-US" dirty="0"/>
              <a:t> </a:t>
            </a:r>
            <a:r>
              <a:rPr lang="en-US" dirty="0" smtClean="0"/>
              <a:t>     </a:t>
            </a:r>
            <a:r>
              <a:rPr lang="en-US" dirty="0" smtClean="0">
                <a:solidFill>
                  <a:srgbClr val="FF0000"/>
                </a:solidFill>
              </a:rPr>
              <a:t>should match /Welcome Home/ (FAILED -1)</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RSpec displays a summary of the results in the 'documentation' format. This format allows us to read the example groups and see that:</a:t>
            </a:r>
          </a:p>
          <a:p>
            <a:endParaRPr lang="en-US" dirty="0" smtClean="0"/>
          </a:p>
          <a:p>
            <a:r>
              <a:rPr lang="en-US" dirty="0" smtClean="0"/>
              <a:t>When running the specified command the standard out failed to match the value 'Welcome Home' anywhere within the results.</a:t>
            </a:r>
            <a:endParaRPr lang="en-US" dirty="0"/>
          </a:p>
        </p:txBody>
      </p:sp>
      <p:sp>
        <p:nvSpPr>
          <p:cNvPr id="5" name="Content Placeholder 3"/>
          <p:cNvSpPr txBox="1">
            <a:spLocks/>
          </p:cNvSpPr>
          <p:nvPr/>
        </p:nvSpPr>
        <p:spPr bwMode="white">
          <a:xfrm>
            <a:off x="11401876" y="3996440"/>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Failure Number</a:t>
            </a:r>
            <a:endParaRPr lang="en-US" dirty="0" smtClean="0">
              <a:solidFill>
                <a:schemeClr val="bg1"/>
              </a:solidFill>
            </a:endParaRPr>
          </a:p>
        </p:txBody>
      </p:sp>
      <p:cxnSp>
        <p:nvCxnSpPr>
          <p:cNvPr id="6" name="Straight Connector 5"/>
          <p:cNvCxnSpPr/>
          <p:nvPr/>
        </p:nvCxnSpPr>
        <p:spPr>
          <a:xfrm>
            <a:off x="9546956" y="3423855"/>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9794929" y="3423855"/>
            <a:ext cx="1606947" cy="85367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26526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smtClean="0"/>
              <a:t>1</a:t>
            </a:r>
            <a:r>
              <a:rPr lang="en-US" dirty="0"/>
              <a:t>) </a:t>
            </a:r>
            <a:r>
              <a:rPr lang="en-US" dirty="0" err="1"/>
              <a:t>httpd</a:t>
            </a:r>
            <a:r>
              <a:rPr lang="en-US" dirty="0"/>
              <a:t>::default Command "curl http://</a:t>
            </a:r>
            <a:r>
              <a:rPr lang="en-US" dirty="0" err="1"/>
              <a:t>localhost</a:t>
            </a:r>
            <a:r>
              <a:rPr lang="en-US" dirty="0"/>
              <a:t>" </a:t>
            </a:r>
            <a:r>
              <a:rPr lang="en-US" dirty="0" err="1"/>
              <a:t>stdout</a:t>
            </a:r>
            <a:r>
              <a:rPr lang="en-US" dirty="0"/>
              <a:t> should </a:t>
            </a:r>
            <a:r>
              <a:rPr lang="en-US" dirty="0" smtClean="0"/>
              <a:t>match ... </a:t>
            </a:r>
          </a:p>
          <a:p>
            <a:r>
              <a:rPr lang="en-US" dirty="0">
                <a:solidFill>
                  <a:srgbClr val="FF0000"/>
                </a:solidFill>
              </a:rPr>
              <a:t> </a:t>
            </a:r>
            <a:r>
              <a:rPr lang="en-US" dirty="0" smtClean="0">
                <a:solidFill>
                  <a:srgbClr val="FF0000"/>
                </a:solidFill>
              </a:rPr>
              <a:t>  Failure/Error: its(:</a:t>
            </a:r>
            <a:r>
              <a:rPr lang="en-US" dirty="0" err="1" smtClean="0">
                <a:solidFill>
                  <a:srgbClr val="FF0000"/>
                </a:solidFill>
              </a:rPr>
              <a:t>stdout</a:t>
            </a:r>
            <a:r>
              <a:rPr lang="en-US" dirty="0" smtClean="0">
                <a:solidFill>
                  <a:srgbClr val="FF0000"/>
                </a:solidFill>
              </a:rPr>
              <a:t>) { should match(/Welcome Home/) }</a:t>
            </a:r>
          </a:p>
          <a:p>
            <a:r>
              <a:rPr lang="en-US" dirty="0" smtClean="0">
                <a:solidFill>
                  <a:srgbClr val="FF0000"/>
                </a:solidFill>
              </a:rPr>
              <a:t>       expected </a:t>
            </a:r>
            <a:r>
              <a:rPr lang="en-US" dirty="0">
                <a:solidFill>
                  <a:srgbClr val="FF0000"/>
                </a:solidFill>
              </a:rPr>
              <a:t>"" to match </a:t>
            </a:r>
            <a:r>
              <a:rPr lang="en-US" dirty="0" smtClean="0">
                <a:solidFill>
                  <a:srgbClr val="FF0000"/>
                </a:solidFill>
              </a:rPr>
              <a:t>/Welcome Home/</a:t>
            </a:r>
            <a:endParaRPr lang="en-US" dirty="0">
              <a:solidFill>
                <a:srgbClr val="FF0000"/>
              </a:solidFill>
            </a:endParaRPr>
          </a:p>
          <a:p>
            <a:r>
              <a:rPr lang="en-US" dirty="0" smtClean="0">
                <a:solidFill>
                  <a:srgbClr val="FF0000"/>
                </a:solidFill>
              </a:rPr>
              <a:t>       Diff</a:t>
            </a:r>
            <a:r>
              <a:rPr lang="en-US" dirty="0">
                <a:solidFill>
                  <a:srgbClr val="FF0000"/>
                </a:solidFill>
              </a:rPr>
              <a:t>:</a:t>
            </a:r>
          </a:p>
          <a:p>
            <a:r>
              <a:rPr lang="en-US" dirty="0">
                <a:solidFill>
                  <a:srgbClr val="00B0F0"/>
                </a:solidFill>
              </a:rPr>
              <a:t> </a:t>
            </a:r>
            <a:r>
              <a:rPr lang="en-US" dirty="0" smtClean="0">
                <a:solidFill>
                  <a:srgbClr val="00B0F0"/>
                </a:solidFill>
              </a:rPr>
              <a:t>      @</a:t>
            </a:r>
            <a:r>
              <a:rPr lang="en-US" dirty="0">
                <a:solidFill>
                  <a:srgbClr val="00B0F0"/>
                </a:solidFill>
              </a:rPr>
              <a:t>@ -1,2 +1,2 @@</a:t>
            </a:r>
          </a:p>
          <a:p>
            <a:r>
              <a:rPr lang="en-US" dirty="0" smtClean="0">
                <a:solidFill>
                  <a:srgbClr val="FF0000"/>
                </a:solidFill>
              </a:rPr>
              <a:t>       -/Welcome Home/</a:t>
            </a:r>
            <a:endParaRPr lang="en-US" dirty="0">
              <a:solidFill>
                <a:srgbClr val="FF0000"/>
              </a:solidFill>
            </a:endParaRPr>
          </a:p>
          <a:p>
            <a:r>
              <a:rPr lang="en-US" dirty="0" smtClean="0">
                <a:solidFill>
                  <a:srgbClr val="808000"/>
                </a:solidFill>
              </a:rPr>
              <a:t>       +</a:t>
            </a:r>
            <a:r>
              <a:rPr lang="en-US" dirty="0">
                <a:solidFill>
                  <a:srgbClr val="808000"/>
                </a:solidFill>
              </a:rPr>
              <a:t>""</a:t>
            </a:r>
          </a:p>
          <a:p>
            <a:r>
              <a:rPr lang="en-US" dirty="0"/>
              <a:t> </a:t>
            </a:r>
            <a:r>
              <a:rPr lang="en-US" dirty="0" smtClean="0"/>
              <a:t>      </a:t>
            </a:r>
            <a:r>
              <a:rPr lang="en-US" dirty="0" smtClean="0">
                <a:solidFill>
                  <a:srgbClr val="FF0000"/>
                </a:solidFill>
              </a:rPr>
              <a:t>/</a:t>
            </a:r>
            <a:r>
              <a:rPr lang="en-US" dirty="0">
                <a:solidFill>
                  <a:srgbClr val="FF0000"/>
                </a:solidFill>
              </a:rPr>
              <a:t>bin/</a:t>
            </a:r>
            <a:r>
              <a:rPr lang="en-US" dirty="0" err="1">
                <a:solidFill>
                  <a:srgbClr val="FF0000"/>
                </a:solidFill>
              </a:rPr>
              <a:t>sh</a:t>
            </a:r>
            <a:r>
              <a:rPr lang="en-US" dirty="0">
                <a:solidFill>
                  <a:srgbClr val="FF0000"/>
                </a:solidFill>
              </a:rPr>
              <a:t> -c curl\ http://</a:t>
            </a:r>
            <a:r>
              <a:rPr lang="en-US" dirty="0" smtClean="0">
                <a:solidFill>
                  <a:srgbClr val="FF0000"/>
                </a:solidFill>
              </a:rPr>
              <a:t>localhost</a:t>
            </a:r>
          </a:p>
          <a:p>
            <a:r>
              <a:rPr lang="en-US" dirty="0" smtClean="0">
                <a:solidFill>
                  <a:srgbClr val="FF0000"/>
                </a:solidFill>
              </a:rPr>
              <a:t>  </a:t>
            </a:r>
            <a:r>
              <a:rPr lang="en-US" dirty="0"/>
              <a:t> # </a:t>
            </a:r>
            <a:r>
              <a:rPr lang="en-US" dirty="0" smtClean="0"/>
              <a:t>/.../</a:t>
            </a:r>
            <a:r>
              <a:rPr lang="en-US" dirty="0" err="1"/>
              <a:t>serverspec</a:t>
            </a:r>
            <a:r>
              <a:rPr lang="en-US" dirty="0"/>
              <a:t>/default_spec.rb:7:in `block (3 levels) </a:t>
            </a:r>
            <a:r>
              <a:rPr lang="en-US" dirty="0" smtClean="0"/>
              <a:t>in ...</a:t>
            </a:r>
            <a:endParaRPr lang="en-US" dirty="0">
              <a:solidFill>
                <a:srgbClr val="FF0000"/>
              </a:solidFill>
            </a:endParaRPr>
          </a:p>
        </p:txBody>
      </p:sp>
      <p:sp>
        <p:nvSpPr>
          <p:cNvPr id="5" name="Content Placeholder 3"/>
          <p:cNvSpPr txBox="1">
            <a:spLocks/>
          </p:cNvSpPr>
          <p:nvPr/>
        </p:nvSpPr>
        <p:spPr bwMode="white">
          <a:xfrm>
            <a:off x="11200398" y="293507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00398" y="4279910"/>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sp>
        <p:nvSpPr>
          <p:cNvPr id="7" name="Content Placeholder 3"/>
          <p:cNvSpPr txBox="1">
            <a:spLocks/>
          </p:cNvSpPr>
          <p:nvPr/>
        </p:nvSpPr>
        <p:spPr bwMode="white">
          <a:xfrm>
            <a:off x="11200398" y="5624742"/>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system command</a:t>
            </a:r>
          </a:p>
        </p:txBody>
      </p:sp>
      <p:sp>
        <p:nvSpPr>
          <p:cNvPr id="8" name="Content Placeholder 3"/>
          <p:cNvSpPr txBox="1">
            <a:spLocks/>
          </p:cNvSpPr>
          <p:nvPr/>
        </p:nvSpPr>
        <p:spPr bwMode="white">
          <a:xfrm>
            <a:off x="11200398" y="696957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26" name="Straight Connector 25"/>
          <p:cNvCxnSpPr>
            <a:endCxn id="5" idx="1"/>
          </p:cNvCxnSpPr>
          <p:nvPr/>
        </p:nvCxnSpPr>
        <p:spPr>
          <a:xfrm>
            <a:off x="4122549" y="2719179"/>
            <a:ext cx="7077849" cy="51024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5904855" y="3897043"/>
            <a:ext cx="5295543" cy="677213"/>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7" idx="1"/>
          </p:cNvCxnSpPr>
          <p:nvPr/>
        </p:nvCxnSpPr>
        <p:spPr>
          <a:xfrm>
            <a:off x="8314840" y="5021366"/>
            <a:ext cx="2885558" cy="89772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a:endCxn id="8" idx="1"/>
          </p:cNvCxnSpPr>
          <p:nvPr/>
        </p:nvCxnSpPr>
        <p:spPr>
          <a:xfrm>
            <a:off x="6524786" y="5395654"/>
            <a:ext cx="4675612" cy="1868266"/>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781586" y="2695434"/>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045013" y="4990454"/>
            <a:ext cx="6572044" cy="30912"/>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824464" y="5395654"/>
            <a:ext cx="3389638"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5470903" y="3253168"/>
            <a:ext cx="433952" cy="128774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29671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539001"/>
            <a:ext cx="9154360" cy="4663151"/>
          </a:xfrm>
        </p:spPr>
        <p:txBody>
          <a:bodyPr/>
          <a:lstStyle/>
          <a:p>
            <a:r>
              <a:rPr lang="en-US" b="1" dirty="0" smtClean="0">
                <a:ea typeface="Courier" charset="0"/>
                <a:cs typeface="Courier" charset="0"/>
              </a:rPr>
              <a:t>@ 3 </a:t>
            </a:r>
            <a:r>
              <a:rPr lang="en-US" b="1" smtClean="0">
                <a:ea typeface="Courier" charset="0"/>
                <a:cs typeface="Courier" charset="0"/>
              </a:rPr>
              <a:t>min </a:t>
            </a:r>
            <a:r>
              <a:rPr lang="en-US" b="1" smtClean="0">
                <a:ea typeface="Courier" charset="0"/>
                <a:cs typeface="Courier" charset="0"/>
              </a:rPr>
              <a:t>   –  </a:t>
            </a:r>
            <a:r>
              <a:rPr lang="en-US" b="1" dirty="0" smtClean="0">
                <a:ea typeface="Courier" charset="0"/>
                <a:cs typeface="Courier" charset="0"/>
              </a:rPr>
              <a:t>Housekeeping</a:t>
            </a:r>
          </a:p>
          <a:p>
            <a:r>
              <a:rPr lang="en-US" b="1" dirty="0" smtClean="0">
                <a:ea typeface="Courier" charset="0"/>
                <a:cs typeface="Courier" charset="0"/>
              </a:rPr>
              <a:t>@ 6 min    –  </a:t>
            </a:r>
            <a:r>
              <a:rPr lang="en-US" b="1" dirty="0" smtClean="0">
                <a:ea typeface="Courier" charset="0"/>
                <a:cs typeface="Courier" charset="0"/>
              </a:rPr>
              <a:t>Slides &amp; Live Demonstration</a:t>
            </a:r>
          </a:p>
          <a:p>
            <a:r>
              <a:rPr lang="en-US" b="1" dirty="0" smtClean="0">
                <a:ea typeface="Courier" charset="0"/>
                <a:cs typeface="Courier" charset="0"/>
              </a:rPr>
              <a:t>@ 45 min  –  </a:t>
            </a:r>
            <a:r>
              <a:rPr lang="en-US" b="1" dirty="0" smtClean="0">
                <a:ea typeface="Courier" charset="0"/>
                <a:cs typeface="Courier" charset="0"/>
              </a:rPr>
              <a:t>Questions</a:t>
            </a:r>
          </a:p>
          <a:p>
            <a:r>
              <a:rPr lang="en-US" b="1" dirty="0" smtClean="0">
                <a:ea typeface="Courier" charset="0"/>
                <a:cs typeface="Courier" charset="0"/>
              </a:rPr>
              <a:t>@ 57 </a:t>
            </a:r>
            <a:r>
              <a:rPr lang="en-US" b="1" dirty="0" smtClean="0">
                <a:ea typeface="Courier" charset="0"/>
                <a:cs typeface="Courier" charset="0"/>
              </a:rPr>
              <a:t>min  –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a:bodyPr>
          <a:lstStyle/>
          <a:p>
            <a:r>
              <a:rPr lang="en-US" dirty="0"/>
              <a:t>Finished in 0.20256 seconds (files took 0.60564 seconds to load)</a:t>
            </a:r>
          </a:p>
          <a:p>
            <a:r>
              <a:rPr lang="en-US" dirty="0" smtClean="0">
                <a:solidFill>
                  <a:srgbClr val="FF0000"/>
                </a:solidFill>
              </a:rPr>
              <a:t>1 </a:t>
            </a:r>
            <a:r>
              <a:rPr lang="en-US" dirty="0">
                <a:solidFill>
                  <a:srgbClr val="FF0000"/>
                </a:solidFill>
              </a:rPr>
              <a:t>example, 1 failure</a:t>
            </a: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RSpec verified 1 example and found 1 failure.</a:t>
            </a: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984175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 for the Cookbook</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smtClean="0"/>
              <a:t>service '</a:t>
            </a:r>
            <a:r>
              <a:rPr lang="en-US" dirty="0" err="1" smtClean="0"/>
              <a:t>httpd</a:t>
            </a:r>
            <a:r>
              <a:rPr lang="en-US" dirty="0" smtClean="0"/>
              <a:t>' do</a:t>
            </a:r>
          </a:p>
          <a:p>
            <a:r>
              <a:rPr lang="en-US" dirty="0"/>
              <a:t> </a:t>
            </a:r>
            <a:r>
              <a:rPr lang="en-US" dirty="0" smtClean="0"/>
              <a:t> action [:enable, :start]</a:t>
            </a:r>
          </a:p>
          <a:p>
            <a:r>
              <a:rPr lang="en-US" dirty="0" smtClean="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24566748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r>
              <a:rPr lang="en-US" dirty="0" smtClean="0"/>
              <a:t>)</a:t>
            </a:r>
          </a:p>
          <a:p>
            <a:r>
              <a:rPr lang="en-US" dirty="0" smtClean="0"/>
              <a:t>       Converging </a:t>
            </a:r>
            <a:r>
              <a:rPr lang="en-US" dirty="0"/>
              <a:t>2 resources</a:t>
            </a:r>
          </a:p>
          <a:p>
            <a:r>
              <a:rPr lang="en-US" dirty="0"/>
              <a:t>       Recipe: </a:t>
            </a:r>
            <a:r>
              <a:rPr lang="en-US" dirty="0" err="1"/>
              <a:t>httpd</a:t>
            </a:r>
            <a:r>
              <a:rPr lang="en-US" dirty="0"/>
              <a:t>::</a:t>
            </a:r>
            <a:r>
              <a:rPr lang="en-US" dirty="0" smtClean="0"/>
              <a:t>default</a:t>
            </a:r>
          </a:p>
          <a:p>
            <a:r>
              <a:rPr lang="en-US" dirty="0"/>
              <a:t> </a:t>
            </a:r>
            <a:r>
              <a:rPr lang="en-US" dirty="0" smtClean="0"/>
              <a:t>        * package[</a:t>
            </a:r>
            <a:r>
              <a:rPr lang="en-US" dirty="0" err="1" smtClean="0"/>
              <a:t>httpd</a:t>
            </a:r>
            <a:r>
              <a:rPr lang="en-US" dirty="0" smtClean="0"/>
              <a:t>] action install</a:t>
            </a:r>
            <a:endParaRPr lang="en-US" dirty="0"/>
          </a:p>
          <a:p>
            <a:r>
              <a:rPr lang="en-US" dirty="0"/>
              <a:t>           - install version 2.2.15-47.el6.centos of package </a:t>
            </a:r>
            <a:r>
              <a:rPr lang="en-US" dirty="0" err="1"/>
              <a:t>httpd</a:t>
            </a:r>
            <a:endParaRPr lang="en-US" dirty="0"/>
          </a:p>
          <a:p>
            <a:r>
              <a:rPr lang="en-US" dirty="0" smtClean="0"/>
              <a:t>         * file[/</a:t>
            </a:r>
            <a:r>
              <a:rPr lang="en-US" dirty="0" err="1" smtClean="0"/>
              <a:t>var</a:t>
            </a:r>
            <a:r>
              <a:rPr lang="en-US" dirty="0" smtClean="0"/>
              <a:t>/www/html/</a:t>
            </a:r>
            <a:r>
              <a:rPr lang="en-US" dirty="0" err="1" smtClean="0"/>
              <a:t>index.html</a:t>
            </a:r>
            <a:r>
              <a:rPr lang="en-US" dirty="0" smtClean="0"/>
              <a:t>] </a:t>
            </a:r>
            <a:r>
              <a:rPr lang="en-US" dirty="0"/>
              <a:t>action </a:t>
            </a:r>
            <a:r>
              <a:rPr lang="en-US" dirty="0" smtClean="0"/>
              <a:t>create</a:t>
            </a:r>
          </a:p>
          <a:p>
            <a:r>
              <a:rPr lang="en-US" dirty="0"/>
              <a:t> </a:t>
            </a:r>
            <a:r>
              <a:rPr lang="en-US" dirty="0" smtClean="0"/>
              <a:t>          - ...</a:t>
            </a:r>
          </a:p>
          <a:p>
            <a:r>
              <a:rPr lang="en-US" dirty="0"/>
              <a:t> </a:t>
            </a:r>
            <a:r>
              <a:rPr lang="en-US" dirty="0" smtClean="0"/>
              <a:t>        * </a:t>
            </a:r>
            <a:r>
              <a:rPr lang="en-US" dirty="0"/>
              <a:t>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smtClean="0"/>
              <a:t>Re-Converge the Virtual Instance</a:t>
            </a:r>
            <a:endParaRPr lang="en-US" dirty="0"/>
          </a:p>
        </p:txBody>
      </p:sp>
    </p:spTree>
    <p:extLst>
      <p:ext uri="{BB962C8B-B14F-4D97-AF65-F5344CB8AC3E}">
        <p14:creationId xmlns:p14="http://schemas.microsoft.com/office/powerpoint/2010/main" val="26144673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Content Placeholder 5"/>
          <p:cNvSpPr>
            <a:spLocks noGrp="1"/>
          </p:cNvSpPr>
          <p:nvPr>
            <p:ph sz="quarter" idx="12"/>
          </p:nvPr>
        </p:nvSpPr>
        <p:spPr>
          <a:xfrm>
            <a:off x="1127883" y="3865329"/>
            <a:ext cx="14420850" cy="557213"/>
          </a:xfrm>
        </p:spPr>
        <p:txBody>
          <a:bodyPr/>
          <a:lstStyle/>
          <a:p>
            <a:endParaRPr lang="en-US"/>
          </a:p>
        </p:txBody>
      </p:sp>
      <p:sp>
        <p:nvSpPr>
          <p:cNvPr id="5" name="Title 4"/>
          <p:cNvSpPr>
            <a:spLocks noGrp="1"/>
          </p:cNvSpPr>
          <p:nvPr>
            <p:ph type="title"/>
          </p:nvPr>
        </p:nvSpPr>
        <p:spPr/>
        <p:txBody>
          <a:bodyPr/>
          <a:lstStyle/>
          <a:p>
            <a:r>
              <a:rPr lang="en-US" dirty="0" smtClean="0"/>
              <a:t>Re-Verify the </a:t>
            </a:r>
            <a:r>
              <a:rPr lang="en-US" smtClean="0"/>
              <a:t>Virtual Instance</a:t>
            </a:r>
            <a:endParaRPr lang="en-US" dirty="0"/>
          </a:p>
        </p:txBody>
      </p:sp>
    </p:spTree>
    <p:extLst>
      <p:ext uri="{BB962C8B-B14F-4D97-AF65-F5344CB8AC3E}">
        <p14:creationId xmlns:p14="http://schemas.microsoft.com/office/powerpoint/2010/main" val="66272517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99570715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635999" y="-478367"/>
            <a:ext cx="14952133" cy="8001000"/>
          </a:xfrm>
          <a:prstGeom prst="rect">
            <a:avLst/>
          </a:prstGeom>
        </p:spPr>
      </p:pic>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succeed.</a:t>
            </a:r>
          </a:p>
          <a:p>
            <a:pPr marL="514350" indent="-514350">
              <a:buFont typeface="+mj-lt"/>
              <a:buAutoNum type="arabicPeriod"/>
            </a:pPr>
            <a:r>
              <a:rPr lang="en-US" b="1" dirty="0" smtClean="0"/>
              <a:t>Refactor</a:t>
            </a:r>
            <a:endParaRPr lang="en-US" b="1" dirty="0"/>
          </a:p>
        </p:txBody>
      </p:sp>
    </p:spTree>
    <p:extLst>
      <p:ext uri="{BB962C8B-B14F-4D97-AF65-F5344CB8AC3E}">
        <p14:creationId xmlns:p14="http://schemas.microsoft.com/office/powerpoint/2010/main" val="238740735"/>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3" name="Rectangle 52"/>
          <p:cNvSpPr/>
          <p:nvPr/>
        </p:nvSpPr>
        <p:spPr bwMode="auto">
          <a:xfrm>
            <a:off x="2448732" y="3147331"/>
            <a:ext cx="5252635"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5051949" y="4591197"/>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5051948" y="5714405"/>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5051949" y="6837613"/>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3541214" y="4852815"/>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3557039" y="6234405"/>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2681202"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2859615"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2859615" y="4269199"/>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859615"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2096355719"/>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a:t>
            </a:r>
            <a:r>
              <a:rPr lang="en-US" dirty="0" smtClean="0"/>
              <a:t>be </a:t>
            </a:r>
            <a:r>
              <a:rPr lang="en-US" dirty="0"/>
              <a:t>inserted (in the same exact order) at the point where the </a:t>
            </a:r>
            <a:r>
              <a:rPr lang="en-US" b="1" dirty="0" err="1" smtClean="0">
                <a:latin typeface="Courier New" charset="0"/>
                <a:ea typeface="Courier New" charset="0"/>
                <a:cs typeface="Courier New" charset="0"/>
              </a:rPr>
              <a:t>include_recipe</a:t>
            </a:r>
            <a:r>
              <a:rPr lang="en-US" dirty="0" smtClean="0"/>
              <a:t> keyword </a:t>
            </a:r>
            <a:r>
              <a:rPr lang="en-US" dirty="0"/>
              <a:t>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t>https://</a:t>
            </a:r>
            <a:r>
              <a:rPr lang="en-US" sz="2400" dirty="0" err="1" smtClean="0"/>
              <a:t>docs.chef.io</a:t>
            </a:r>
            <a:r>
              <a:rPr lang="en-US" sz="2400" dirty="0" smtClean="0"/>
              <a:t>/</a:t>
            </a:r>
            <a:r>
              <a:rPr lang="en-US" sz="2400" dirty="0" err="1" smtClean="0"/>
              <a:t>recipes.html#include-recipes</a:t>
            </a:r>
            <a:endParaRPr lang="en-US" sz="2400" dirty="0"/>
          </a:p>
        </p:txBody>
      </p:sp>
    </p:spTree>
    <p:extLst>
      <p:ext uri="{BB962C8B-B14F-4D97-AF65-F5344CB8AC3E}">
        <p14:creationId xmlns:p14="http://schemas.microsoft.com/office/powerpoint/2010/main" val="941750913"/>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 Organization</a:t>
            </a:r>
            <a:endParaRPr lang="en-US" dirty="0"/>
          </a:p>
        </p:txBody>
      </p:sp>
      <p:sp>
        <p:nvSpPr>
          <p:cNvPr id="3" name="Subtitle 2"/>
          <p:cNvSpPr>
            <a:spLocks noGrp="1"/>
          </p:cNvSpPr>
          <p:nvPr>
            <p:ph type="subTitle" idx="1"/>
          </p:nvPr>
        </p:nvSpPr>
        <p:spPr>
          <a:xfrm>
            <a:off x="1671638" y="3271838"/>
            <a:ext cx="7542286" cy="720975"/>
          </a:xfrm>
          <a:solidFill>
            <a:schemeClr val="bg1">
              <a:lumMod val="85000"/>
              <a:alpha val="50000"/>
            </a:schemeClr>
          </a:solidFill>
        </p:spPr>
        <p:txBody>
          <a:bodyPr anchor="ctr"/>
          <a:lstStyle/>
          <a:p>
            <a:r>
              <a:rPr lang="en-US" b="1" dirty="0" smtClean="0">
                <a:latin typeface="Courier New" charset="0"/>
                <a:ea typeface="Courier New" charset="0"/>
                <a:cs typeface="Courier New" charset="0"/>
              </a:rPr>
              <a:t>recipes/</a:t>
            </a:r>
            <a:r>
              <a:rPr lang="en-US" b="1" dirty="0" err="1" smtClean="0">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install.rb</a:t>
            </a:r>
            <a:endParaRPr lang="en-US" sz="2400" dirty="0" smtClean="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configuration.rb</a:t>
            </a:r>
            <a:endParaRPr lang="en-US" sz="2400" dirty="0" smtClean="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smtClean="0">
                <a:solidFill>
                  <a:schemeClr val="bg1"/>
                </a:solidFill>
              </a:rPr>
              <a:t>service.rb</a:t>
            </a:r>
            <a:endParaRPr lang="en-US" dirty="0" smtClean="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7542287" cy="3524865"/>
          </a:xfrm>
          <a:prstGeom prst="rect">
            <a:avLst/>
          </a:prstGeom>
          <a:ln>
            <a:solidFill>
              <a:schemeClr val="tx2"/>
            </a:solidFill>
            <a:prstDash val="dash"/>
          </a:ln>
        </p:spPr>
        <p:txBody>
          <a:bodyPr vert="horz" wrap="square" lIns="91440" tIns="91440" rIns="91440" bIns="91440" rtlCol="0">
            <a:normAutofit/>
          </a:bodyPr>
          <a:lstStyle/>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'cookbook::install'</a:t>
            </a: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::configuration'</a:t>
            </a:r>
            <a:endParaRPr lang="en-US" b="1" dirty="0">
              <a:latin typeface="Courier New" charset="0"/>
              <a:ea typeface="Courier New" charset="0"/>
              <a:cs typeface="Courier New" charset="0"/>
            </a:endParaRP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::service'</a:t>
            </a:r>
            <a:endParaRPr lang="en-US"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default.rb</a:t>
            </a:r>
            <a:endParaRPr lang="en-US" sz="2400" dirty="0" smtClean="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3303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Modular Recipes</a:t>
            </a:r>
            <a:endParaRPr lang="en-US" dirty="0"/>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installation into a separate recipe</a:t>
            </a:r>
          </a:p>
          <a:p>
            <a:pPr marL="342900" indent="-342900">
              <a:buFont typeface="Wingdings" charset="2"/>
              <a:buChar char="q"/>
            </a:pPr>
            <a:r>
              <a:rPr lang="en-US" dirty="0"/>
              <a:t>Converge the cookbook and 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799553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t>
            </a:r>
            <a:r>
              <a:rPr lang="en-US" dirty="0" err="1"/>
              <a:t>httpd</a:t>
            </a:r>
            <a:r>
              <a:rPr lang="en-US" dirty="0"/>
              <a:t>/spec/unit/recipes] action create (up to date)</a:t>
            </a:r>
          </a:p>
          <a:p>
            <a:r>
              <a:rPr lang="en-US" dirty="0"/>
              <a:t>  * </a:t>
            </a:r>
            <a:r>
              <a:rPr lang="en-US" dirty="0" err="1"/>
              <a:t>cookbook_file</a:t>
            </a:r>
            <a:r>
              <a:rPr lang="en-US" dirty="0"/>
              <a:t>[/home/chef/</a:t>
            </a:r>
            <a:r>
              <a:rPr lang="en-US" dirty="0" err="1"/>
              <a:t>httpd</a:t>
            </a:r>
            <a:r>
              <a:rPr lang="en-US" dirty="0"/>
              <a:t>/spec/</a:t>
            </a:r>
            <a:r>
              <a:rPr lang="en-US" dirty="0" err="1"/>
              <a:t>spec_helper.rb</a:t>
            </a:r>
            <a:r>
              <a:rPr lang="en-US" dirty="0"/>
              <a:t>] action </a:t>
            </a:r>
            <a:r>
              <a:rPr lang="en-US" dirty="0" err="1"/>
              <a:t>create_if_missing</a:t>
            </a:r>
            <a:r>
              <a:rPr lang="en-US" dirty="0"/>
              <a:t> (up to date)</a:t>
            </a:r>
          </a:p>
          <a:p>
            <a:r>
              <a:rPr lang="en-US" dirty="0"/>
              <a:t>  * template[/home/chef/</a:t>
            </a:r>
            <a:r>
              <a:rPr lang="en-US" dirty="0" err="1"/>
              <a:t>httpd</a:t>
            </a:r>
            <a:r>
              <a:rPr lang="en-US" dirty="0"/>
              <a:t>/spec/unit/recipes/</a:t>
            </a:r>
            <a:r>
              <a:rPr lang="en-US" dirty="0" err="1"/>
              <a:t>install_spec.rb</a:t>
            </a:r>
            <a:r>
              <a:rPr lang="en-US" dirty="0"/>
              <a:t>] action </a:t>
            </a:r>
            <a:r>
              <a:rPr lang="en-US" dirty="0" err="1"/>
              <a:t>create_if_missing</a:t>
            </a:r>
            <a:endParaRPr lang="en-US" dirty="0"/>
          </a:p>
          <a:p>
            <a:r>
              <a:rPr lang="en-US" dirty="0"/>
              <a:t>    - create new file /home/chef/</a:t>
            </a:r>
            <a:r>
              <a:rPr lang="en-US" dirty="0" err="1"/>
              <a:t>httpd</a:t>
            </a:r>
            <a:r>
              <a:rPr lang="en-US" dirty="0"/>
              <a:t>/spec/unit/recipes/</a:t>
            </a:r>
            <a:r>
              <a:rPr lang="en-US" dirty="0" err="1"/>
              <a:t>install_spec.rb</a:t>
            </a:r>
            <a:endParaRPr lang="en-US" dirty="0"/>
          </a:p>
          <a:p>
            <a:r>
              <a:rPr lang="en-US" dirty="0"/>
              <a:t>    - update content in file /home/chef/</a:t>
            </a:r>
            <a:r>
              <a:rPr lang="en-US" dirty="0" err="1"/>
              <a:t>httpd</a:t>
            </a:r>
            <a:r>
              <a:rPr lang="en-US" dirty="0"/>
              <a:t>/spec/unit/recipes/</a:t>
            </a:r>
            <a:r>
              <a:rPr lang="en-US" dirty="0" err="1"/>
              <a:t>install_spec.rb</a:t>
            </a:r>
            <a:r>
              <a:rPr lang="en-US" dirty="0"/>
              <a:t> from none </a:t>
            </a:r>
            <a:r>
              <a:rPr lang="en-US"/>
              <a:t>to </a:t>
            </a:r>
            <a:r>
              <a:rPr lang="en-US" smtClean="0"/>
              <a:t>187413</a:t>
            </a:r>
            <a:endParaRPr lang="en-US" dirty="0"/>
          </a:p>
        </p:txBody>
      </p:sp>
      <p:sp>
        <p:nvSpPr>
          <p:cNvPr id="3" name="Text Placeholder 2"/>
          <p:cNvSpPr>
            <a:spLocks noGrp="1"/>
          </p:cNvSpPr>
          <p:nvPr>
            <p:ph type="body" sz="quarter" idx="11"/>
          </p:nvPr>
        </p:nvSpPr>
        <p:spPr/>
        <p:txBody>
          <a:bodyPr/>
          <a:lstStyle/>
          <a:p>
            <a:r>
              <a:rPr lang="en-US" dirty="0" smtClean="0"/>
              <a:t>&gt; chef generate recipe install</a:t>
            </a:r>
            <a:endParaRPr lang="en-US" dirty="0"/>
          </a:p>
        </p:txBody>
      </p:sp>
      <p:sp>
        <p:nvSpPr>
          <p:cNvPr id="5" name="Title 4"/>
          <p:cNvSpPr>
            <a:spLocks noGrp="1"/>
          </p:cNvSpPr>
          <p:nvPr>
            <p:ph type="title"/>
          </p:nvPr>
        </p:nvSpPr>
        <p:spPr/>
        <p:txBody>
          <a:bodyPr/>
          <a:lstStyle/>
          <a:p>
            <a:r>
              <a:rPr lang="en-US" dirty="0" smtClean="0"/>
              <a:t>Generate an Install Recipe</a:t>
            </a:r>
            <a:endParaRPr lang="en-US" dirty="0"/>
          </a:p>
        </p:txBody>
      </p:sp>
    </p:spTree>
    <p:extLst>
      <p:ext uri="{BB962C8B-B14F-4D97-AF65-F5344CB8AC3E}">
        <p14:creationId xmlns:p14="http://schemas.microsoft.com/office/powerpoint/2010/main" val="1481046159"/>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Install Recipe</a:t>
            </a:r>
            <a:endParaRPr lang="en-US" dirty="0"/>
          </a:p>
        </p:txBody>
      </p:sp>
      <p:sp>
        <p:nvSpPr>
          <p:cNvPr id="3" name="Content Placeholder 2"/>
          <p:cNvSpPr>
            <a:spLocks noGrp="1"/>
          </p:cNvSpPr>
          <p:nvPr>
            <p:ph sz="quarter" idx="10"/>
          </p:nvPr>
        </p:nvSpPr>
        <p:spPr/>
        <p:txBody>
          <a:bodyPr>
            <a:normAutofit/>
          </a:bodyPr>
          <a:lstStyle/>
          <a:p>
            <a:r>
              <a:rPr lang="en-US" sz="2600" dirty="0"/>
              <a:t>#</a:t>
            </a:r>
          </a:p>
          <a:p>
            <a:r>
              <a:rPr lang="en-US" sz="2600" dirty="0"/>
              <a:t># Cookbook Name:: </a:t>
            </a:r>
            <a:r>
              <a:rPr lang="en-US" sz="2600" dirty="0" err="1"/>
              <a:t>httpd</a:t>
            </a:r>
            <a:endParaRPr lang="en-US" sz="2600" dirty="0"/>
          </a:p>
          <a:p>
            <a:r>
              <a:rPr lang="en-US" sz="2600" dirty="0"/>
              <a:t># Recipe:: install</a:t>
            </a:r>
          </a:p>
          <a:p>
            <a:r>
              <a:rPr lang="en-US" sz="2600" dirty="0"/>
              <a:t>#</a:t>
            </a:r>
          </a:p>
          <a:p>
            <a:r>
              <a:rPr lang="en-US" sz="2600" dirty="0"/>
              <a:t># Copyright (c) </a:t>
            </a:r>
            <a:r>
              <a:rPr lang="is-IS" sz="2600" dirty="0" smtClean="0"/>
              <a:t>2016</a:t>
            </a:r>
            <a:r>
              <a:rPr lang="en-US" sz="2600" dirty="0" smtClean="0"/>
              <a:t> </a:t>
            </a:r>
            <a:r>
              <a:rPr lang="en-US" sz="2600" dirty="0"/>
              <a:t>The Authors, All Rights Reserved.</a:t>
            </a:r>
          </a:p>
          <a:p>
            <a:r>
              <a:rPr lang="en-US" sz="2600" dirty="0" smtClean="0"/>
              <a:t>package '</a:t>
            </a:r>
            <a:r>
              <a:rPr lang="en-US" sz="2600" dirty="0" err="1" smtClean="0"/>
              <a:t>httpd</a:t>
            </a:r>
            <a:r>
              <a:rPr lang="en-US" sz="2600" dirty="0" smtClean="0"/>
              <a:t>'</a:t>
            </a:r>
            <a:endParaRPr lang="en-US" sz="2600"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6" name="Text Placeholder 5"/>
          <p:cNvSpPr>
            <a:spLocks noGrp="1"/>
          </p:cNvSpPr>
          <p:nvPr>
            <p:ph type="body" sz="quarter" idx="13"/>
          </p:nvPr>
        </p:nvSpPr>
        <p:spPr>
          <a:xfrm>
            <a:off x="1135042" y="4567950"/>
            <a:ext cx="14404273" cy="626533"/>
          </a:xfrm>
        </p:spPr>
        <p:txBody>
          <a:bodyPr/>
          <a:lstStyle/>
          <a:p>
            <a:endParaRPr lang="en-US" dirty="0"/>
          </a:p>
        </p:txBody>
      </p:sp>
    </p:spTree>
    <p:extLst>
      <p:ext uri="{BB962C8B-B14F-4D97-AF65-F5344CB8AC3E}">
        <p14:creationId xmlns:p14="http://schemas.microsoft.com/office/powerpoint/2010/main" val="191725644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Remove the Resource from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pPr>
              <a:lnSpc>
                <a:spcPct val="120000"/>
              </a:lnSpc>
            </a:pPr>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endParaRPr lang="en-US" dirty="0"/>
          </a:p>
          <a:p>
            <a:endParaRPr lang="en-US" dirty="0" smtClean="0"/>
          </a:p>
          <a:p>
            <a:r>
              <a:rPr lang="en-US" dirty="0" smtClean="0"/>
              <a:t>file </a:t>
            </a:r>
            <a:r>
              <a:rPr lang="en-US" dirty="0"/>
              <a:t>'/</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208829"/>
            <a:ext cx="14404273" cy="594960"/>
          </a:xfrm>
        </p:spPr>
        <p:txBody>
          <a:bodyPr/>
          <a:lstStyle/>
          <a:p>
            <a:endParaRPr lang="en-US" dirty="0"/>
          </a:p>
        </p:txBody>
      </p:sp>
    </p:spTree>
    <p:extLst>
      <p:ext uri="{BB962C8B-B14F-4D97-AF65-F5344CB8AC3E}">
        <p14:creationId xmlns:p14="http://schemas.microsoft.com/office/powerpoint/2010/main" val="451117270"/>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smtClean="0"/>
              <a:t>Include the Install Recipe</a:t>
            </a:r>
            <a:endParaRPr lang="en-US" sz="587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err="1" smtClean="0"/>
              <a:t>httpd</a:t>
            </a:r>
            <a:r>
              <a:rPr lang="en-US" dirty="0" smtClean="0"/>
              <a:t>::install'</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90907758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a:t>
            </a:r>
            <a:r>
              <a:rPr lang="en-US" dirty="0" smtClean="0"/>
              <a:t>cookbook and </a:t>
            </a:r>
            <a:r>
              <a:rPr lang="en-US" dirty="0"/>
              <a:t>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47997471"/>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Title 6"/>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131128864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dirty="0"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Title 5"/>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975813080"/>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spTree>
    <p:extLst>
      <p:ext uri="{BB962C8B-B14F-4D97-AF65-F5344CB8AC3E}">
        <p14:creationId xmlns:p14="http://schemas.microsoft.com/office/powerpoint/2010/main" val="1816074623"/>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 Our Tests Really Work?</a:t>
            </a:r>
            <a:endParaRPr lang="en-US" dirty="0"/>
          </a:p>
        </p:txBody>
      </p:sp>
      <p:sp>
        <p:nvSpPr>
          <p:cNvPr id="3" name="Subtitle 2"/>
          <p:cNvSpPr>
            <a:spLocks noGrp="1"/>
          </p:cNvSpPr>
          <p:nvPr>
            <p:ph type="subTitle" idx="1"/>
          </p:nvPr>
        </p:nvSpPr>
        <p:spPr/>
        <p:txBody>
          <a:bodyPr/>
          <a:lstStyle/>
          <a:p>
            <a:r>
              <a:rPr lang="en-US" dirty="0" smtClean="0"/>
              <a:t>What if we removed code from within the recipes and ran the tests?</a:t>
            </a:r>
          </a:p>
        </p:txBody>
      </p:sp>
    </p:spTree>
    <p:extLst>
      <p:ext uri="{BB962C8B-B14F-4D97-AF65-F5344CB8AC3E}">
        <p14:creationId xmlns:p14="http://schemas.microsoft.com/office/powerpoint/2010/main" val="669522389"/>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Heckling Your Code</a:t>
            </a:r>
            <a:endParaRPr lang="en-US" dirty="0"/>
          </a:p>
        </p:txBody>
      </p:sp>
      <p:sp>
        <p:nvSpPr>
          <p:cNvPr id="3" name="Subtitle 2"/>
          <p:cNvSpPr>
            <a:spLocks noGrp="1"/>
          </p:cNvSpPr>
          <p:nvPr>
            <p:ph type="subTitle" idx="1"/>
          </p:nvPr>
        </p:nvSpPr>
        <p:spPr/>
        <p:txBody>
          <a:bodyPr/>
          <a:lstStyle/>
          <a:p>
            <a:r>
              <a:rPr lang="en-US" dirty="0" smtClean="0"/>
              <a:t>Mutation testing is used to design new software tests and evaluate the quality of existing software tests. Mutation testing involves modifying a program in small ways.</a:t>
            </a:r>
            <a:endParaRPr lang="en-US" dirty="0"/>
          </a:p>
        </p:txBody>
      </p:sp>
    </p:spTree>
    <p:extLst>
      <p:ext uri="{BB962C8B-B14F-4D97-AF65-F5344CB8AC3E}">
        <p14:creationId xmlns:p14="http://schemas.microsoft.com/office/powerpoint/2010/main" val="9767937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Heckle That Code</a:t>
            </a:r>
            <a:endParaRPr lang="en-US" dirty="0"/>
          </a:p>
        </p:txBody>
      </p:sp>
      <p:sp>
        <p:nvSpPr>
          <p:cNvPr id="3" name="Content Placeholder 2"/>
          <p:cNvSpPr>
            <a:spLocks noGrp="1"/>
          </p:cNvSpPr>
          <p:nvPr>
            <p:ph sz="quarter" idx="11"/>
          </p:nvPr>
        </p:nvSpPr>
        <p:spPr/>
        <p:txBody>
          <a:bodyPr/>
          <a:lstStyle/>
          <a:p>
            <a:r>
              <a:rPr lang="en-US" dirty="0" smtClean="0"/>
              <a:t>It could be a game show. Maybe on Twitch?</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31726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Comment Out Key Code Within the Default Recipe</a:t>
            </a:r>
            <a:endParaRPr lang="en-US" sz="480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a:t>
            </a:r>
            <a:r>
              <a:rPr lang="en-US" dirty="0" err="1" smtClean="0"/>
              <a:t>include_recipe</a:t>
            </a:r>
            <a:r>
              <a:rPr lang="en-US" dirty="0" smtClean="0"/>
              <a:t> </a:t>
            </a:r>
            <a:r>
              <a:rPr lang="en-US" dirty="0"/>
              <a:t>'</a:t>
            </a:r>
            <a:r>
              <a:rPr lang="en-US" dirty="0" err="1"/>
              <a:t>httpd</a:t>
            </a:r>
            <a:r>
              <a:rPr lang="en-US" dirty="0"/>
              <a:t>::install</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098072"/>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178312023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-----&gt; Converging &lt;default-centos-67&gt;...</a:t>
            </a:r>
          </a:p>
          <a:p>
            <a:r>
              <a:rPr lang="en-US" dirty="0" smtClean="0"/>
              <a:t>       Synchronizing Cookbooks:</a:t>
            </a:r>
          </a:p>
          <a:p>
            <a:r>
              <a:rPr lang="en-US" dirty="0" smtClean="0"/>
              <a:t>         </a:t>
            </a:r>
            <a:r>
              <a:rPr lang="en-US" dirty="0"/>
              <a:t>- </a:t>
            </a:r>
            <a:r>
              <a:rPr lang="en-US" dirty="0" err="1"/>
              <a:t>httpd</a:t>
            </a:r>
            <a:r>
              <a:rPr lang="en-US" dirty="0"/>
              <a:t> (0.1.0)</a:t>
            </a:r>
          </a:p>
          <a:p>
            <a:r>
              <a:rPr lang="en-US" dirty="0"/>
              <a:t>       Compiling Cookbooks...</a:t>
            </a:r>
          </a:p>
          <a:p>
            <a:r>
              <a:rPr lang="en-US" dirty="0"/>
              <a:t> </a:t>
            </a:r>
            <a:r>
              <a:rPr lang="en-US" dirty="0" smtClean="0"/>
              <a:t>      Converging </a:t>
            </a:r>
            <a:r>
              <a:rPr lang="en-US" dirty="0"/>
              <a:t>2 </a:t>
            </a:r>
            <a:r>
              <a:rPr lang="en-US" dirty="0" smtClean="0"/>
              <a:t>resources</a:t>
            </a:r>
          </a:p>
          <a:p>
            <a:r>
              <a:rPr lang="en-US" dirty="0" smtClean="0"/>
              <a:t>       </a:t>
            </a:r>
            <a:r>
              <a:rPr lang="en-US" dirty="0"/>
              <a:t>Recipe: </a:t>
            </a:r>
            <a:r>
              <a:rPr lang="en-US" dirty="0" err="1"/>
              <a:t>httpd</a:t>
            </a:r>
            <a:r>
              <a:rPr lang="en-US" dirty="0"/>
              <a:t>::</a:t>
            </a:r>
            <a:r>
              <a:rPr lang="en-US" dirty="0" smtClean="0"/>
              <a:t>configuration</a:t>
            </a:r>
          </a:p>
          <a:p>
            <a:r>
              <a:rPr lang="en-US" dirty="0" smtClean="0"/>
              <a:t>        </a:t>
            </a:r>
            <a:r>
              <a:rPr lang="en-US" dirty="0"/>
              <a:t>(up to date</a:t>
            </a:r>
            <a:r>
              <a:rPr lang="en-US" dirty="0" smtClean="0"/>
              <a:t>)</a:t>
            </a:r>
          </a:p>
          <a:p>
            <a:r>
              <a:rPr lang="en-US" dirty="0" smtClean="0"/>
              <a:t>       </a:t>
            </a:r>
            <a:r>
              <a:rPr lang="en-US" dirty="0"/>
              <a:t>Recipe: </a:t>
            </a:r>
            <a:r>
              <a:rPr lang="en-US" dirty="0" err="1"/>
              <a:t>httpd</a:t>
            </a:r>
            <a:r>
              <a:rPr lang="en-US" dirty="0"/>
              <a:t>::</a:t>
            </a:r>
            <a:r>
              <a:rPr lang="en-US" dirty="0" smtClean="0"/>
              <a:t>service</a:t>
            </a:r>
          </a:p>
          <a:p>
            <a:r>
              <a:rPr lang="en-US" dirty="0" smtClean="0"/>
              <a:t>        </a:t>
            </a:r>
            <a:r>
              <a:rPr lang="en-US" dirty="0"/>
              <a:t>(up to date</a:t>
            </a:r>
            <a:r>
              <a:rPr lang="en-US" dirty="0" smtClean="0"/>
              <a:t>)</a:t>
            </a:r>
          </a:p>
          <a:p>
            <a:r>
              <a:rPr lang="en-US" dirty="0" smtClean="0"/>
              <a:t>         </a:t>
            </a:r>
            <a:r>
              <a:rPr lang="en-US" dirty="0"/>
              <a:t>* service[</a:t>
            </a:r>
            <a:r>
              <a:rPr lang="en-US" dirty="0" err="1"/>
              <a:t>httpd</a:t>
            </a:r>
            <a:r>
              <a:rPr lang="en-US" dirty="0"/>
              <a:t>] action enable (up to date</a:t>
            </a:r>
            <a:r>
              <a:rPr lang="en-US" dirty="0" smtClean="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39921721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smtClean="0"/>
              <a:t>             </a:t>
            </a:r>
            <a:r>
              <a:rPr lang="en-US" dirty="0"/>
              <a:t>should match </a:t>
            </a:r>
            <a:r>
              <a:rPr lang="en-US" dirty="0" smtClean="0"/>
              <a:t>/Welcome Home/</a:t>
            </a:r>
          </a:p>
          <a:p>
            <a:r>
              <a:rPr lang="en-US" dirty="0" smtClean="0"/>
              <a:t>       Finished </a:t>
            </a:r>
            <a:r>
              <a:rPr lang="en-US" dirty="0"/>
              <a:t>in 0.15802 seconds (files took 0.63276 seconds </a:t>
            </a:r>
            <a:r>
              <a:rPr lang="en-US" dirty="0" smtClean="0"/>
              <a:t>...</a:t>
            </a:r>
            <a:endParaRPr lang="en-US" dirty="0"/>
          </a:p>
          <a:p>
            <a:r>
              <a:rPr lang="en-US" dirty="0"/>
              <a:t>       1 example, 0 failures</a:t>
            </a:r>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7" name="Content Placeholder 6"/>
          <p:cNvSpPr>
            <a:spLocks noGrp="1"/>
          </p:cNvSpPr>
          <p:nvPr>
            <p:ph sz="quarter" idx="12"/>
          </p:nvPr>
        </p:nvSpPr>
        <p:spPr>
          <a:xfrm>
            <a:off x="1127883" y="4966511"/>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683408883"/>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a:p>
          <a:p>
            <a:r>
              <a:rPr lang="en-US" dirty="0" smtClean="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86232334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destroy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2185636"/>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2405332"/>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a:t>The test instance </a:t>
            </a:r>
            <a:r>
              <a:rPr lang="en-US" dirty="0" smtClean="0"/>
              <a:t>is re-created and then the updated policy is applied to the new instance. The new policy is incomplete causing an error.</a:t>
            </a:r>
            <a:endParaRPr lang="en-US" dirty="0"/>
          </a:p>
        </p:txBody>
      </p:sp>
    </p:spTree>
    <p:extLst>
      <p:ext uri="{BB962C8B-B14F-4D97-AF65-F5344CB8AC3E}">
        <p14:creationId xmlns:p14="http://schemas.microsoft.com/office/powerpoint/2010/main" val="1853469755"/>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Cleaning up any prior instances of &lt;default-centos-67&gt;</a:t>
            </a:r>
          </a:p>
          <a:p>
            <a:r>
              <a:rPr lang="en-US" dirty="0"/>
              <a:t>-----&gt; Destroying &lt;default-centos-67&gt;..</a:t>
            </a:r>
            <a:r>
              <a:rPr lang="en-US" dirty="0" smtClean="0"/>
              <a:t>.</a:t>
            </a:r>
          </a:p>
          <a:p>
            <a:r>
              <a:rPr lang="en-US" dirty="0" smtClean="0"/>
              <a:t>     ...</a:t>
            </a:r>
          </a:p>
          <a:p>
            <a:r>
              <a:rPr lang="en-US" dirty="0"/>
              <a:t>-----&gt; Testing &lt;default-centos-67&gt;</a:t>
            </a:r>
          </a:p>
          <a:p>
            <a:r>
              <a:rPr lang="en-US" dirty="0"/>
              <a:t>-----&gt; Creating &lt;default-centos-67&gt;..</a:t>
            </a:r>
            <a:r>
              <a:rPr lang="en-US" dirty="0" smtClean="0"/>
              <a:t>.</a:t>
            </a:r>
          </a:p>
          <a:p>
            <a:r>
              <a:rPr lang="en-US" dirty="0"/>
              <a:t>-----&gt; Running </a:t>
            </a:r>
            <a:r>
              <a:rPr lang="en-US" dirty="0" err="1"/>
              <a:t>serverspec</a:t>
            </a:r>
            <a:r>
              <a:rPr lang="en-US" dirty="0"/>
              <a:t> test </a:t>
            </a:r>
            <a:r>
              <a:rPr lang="en-US" dirty="0" smtClean="0"/>
              <a:t>suite</a:t>
            </a:r>
          </a:p>
          <a:p>
            <a:r>
              <a:rPr lang="en-US" dirty="0" smtClean="0"/>
              <a:t>     ...</a:t>
            </a:r>
          </a:p>
          <a:p>
            <a:r>
              <a:rPr lang="en-US" dirty="0" smtClean="0"/>
              <a:t>     Finished </a:t>
            </a:r>
            <a:r>
              <a:rPr lang="en-US" dirty="0"/>
              <a:t>in 0.19434 seconds (files took 0.57409 seconds </a:t>
            </a:r>
            <a:r>
              <a:rPr lang="en-US" dirty="0" smtClean="0"/>
              <a:t>t...</a:t>
            </a:r>
            <a:endParaRPr lang="en-US" dirty="0"/>
          </a:p>
          <a:p>
            <a:r>
              <a:rPr lang="en-US" dirty="0">
                <a:solidFill>
                  <a:srgbClr val="FF0000"/>
                </a:solidFill>
              </a:rPr>
              <a:t>     </a:t>
            </a:r>
            <a:r>
              <a:rPr lang="en-US" dirty="0" smtClean="0">
                <a:solidFill>
                  <a:srgbClr val="FF0000"/>
                </a:solidFill>
              </a:rPr>
              <a:t>1 </a:t>
            </a:r>
            <a:r>
              <a:rPr lang="en-US" dirty="0">
                <a:solidFill>
                  <a:srgbClr val="FF0000"/>
                </a:solidFill>
              </a:rPr>
              <a:t>example, 1 failure</a:t>
            </a:r>
          </a:p>
        </p:txBody>
      </p:sp>
      <p:sp>
        <p:nvSpPr>
          <p:cNvPr id="3" name="Text Placeholder 2"/>
          <p:cNvSpPr>
            <a:spLocks noGrp="1"/>
          </p:cNvSpPr>
          <p:nvPr>
            <p:ph type="body" sz="quarter" idx="11"/>
          </p:nvPr>
        </p:nvSpPr>
        <p:spPr/>
        <p:txBody>
          <a:bodyPr/>
          <a:lstStyle/>
          <a:p>
            <a:r>
              <a:rPr lang="en-US" dirty="0" smtClean="0"/>
              <a:t>&gt; kitchen test</a:t>
            </a:r>
            <a:endParaRPr lang="en-US" dirty="0"/>
          </a:p>
        </p:txBody>
      </p:sp>
      <p:sp>
        <p:nvSpPr>
          <p:cNvPr id="4" name="Content Placeholder 3"/>
          <p:cNvSpPr>
            <a:spLocks noGrp="1"/>
          </p:cNvSpPr>
          <p:nvPr>
            <p:ph sz="quarter" idx="12"/>
          </p:nvPr>
        </p:nvSpPr>
        <p:spPr>
          <a:xfrm>
            <a:off x="1122782" y="7064779"/>
            <a:ext cx="14420850" cy="557213"/>
          </a:xfrm>
          <a:solidFill>
            <a:schemeClr val="accent1">
              <a:alpha val="40000"/>
            </a:schemeClr>
          </a:solidFill>
          <a:ln>
            <a:noFill/>
          </a:ln>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Test the Cookbook Against a </a:t>
            </a:r>
            <a:r>
              <a:rPr lang="en-US" smtClean="0"/>
              <a:t>New Instance</a:t>
            </a:r>
            <a:endParaRPr lang="en-US"/>
          </a:p>
        </p:txBody>
      </p:sp>
    </p:spTree>
    <p:extLst>
      <p:ext uri="{BB962C8B-B14F-4D97-AF65-F5344CB8AC3E}">
        <p14:creationId xmlns:p14="http://schemas.microsoft.com/office/powerpoint/2010/main" val="2067932778"/>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13891496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1980261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4323497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6880080"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6866880"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8830443"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423346"/>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8884247" y="1605071"/>
            <a:ext cx="4098471" cy="3560053"/>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ectangle 14"/>
          <p:cNvSpPr/>
          <p:nvPr/>
        </p:nvSpPr>
        <p:spPr bwMode="auto">
          <a:xfrm>
            <a:off x="8884247"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6866881"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Resource Collection</a:t>
            </a:r>
            <a:endParaRPr lang="en-US" sz="5400" dirty="0"/>
          </a:p>
        </p:txBody>
      </p:sp>
      <p:sp>
        <p:nvSpPr>
          <p:cNvPr id="18" name="Subtitle 4"/>
          <p:cNvSpPr>
            <a:spLocks noGrp="1"/>
          </p:cNvSpPr>
          <p:nvPr>
            <p:ph type="subTitle" idx="1"/>
          </p:nvPr>
        </p:nvSpPr>
        <p:spPr>
          <a:xfrm>
            <a:off x="1671637" y="3430180"/>
            <a:ext cx="6866881" cy="3188079"/>
          </a:xfrm>
        </p:spPr>
        <p:txBody>
          <a:bodyPr/>
          <a:lstStyle/>
          <a:p>
            <a:r>
              <a:rPr lang="en-US" dirty="0" smtClean="0"/>
              <a:t>The resource collection is a list of all the resources and recipes loaded across all the recipes within the run list.</a:t>
            </a:r>
          </a:p>
        </p:txBody>
      </p:sp>
    </p:spTree>
    <p:extLst>
      <p:ext uri="{BB962C8B-B14F-4D97-AF65-F5344CB8AC3E}">
        <p14:creationId xmlns:p14="http://schemas.microsoft.com/office/powerpoint/2010/main" val="335616556"/>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15399670"/>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0" y="3558746"/>
            <a:ext cx="4311719" cy="543697"/>
          </a:xfrm>
          <a:prstGeom prst="rect">
            <a:avLst/>
          </a:prstGeom>
        </p:spPr>
        <p:txBody>
          <a:bodyPr vert="horz" wrap="square" lIns="91440" tIns="91440" rIns="91440" bIns="91440" rtlCol="0">
            <a:noAutofit/>
          </a:bodyPr>
          <a:lstStyle/>
          <a:p>
            <a:r>
              <a:rPr lang="en-US" sz="3200" dirty="0" smtClean="0"/>
              <a:t>Test Kitchen</a:t>
            </a:r>
          </a:p>
        </p:txBody>
      </p:sp>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7948803"/>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 Be Continued ...</a:t>
            </a:r>
            <a:endParaRPr lang="en-US" dirty="0"/>
          </a:p>
        </p:txBody>
      </p:sp>
      <p:sp>
        <p:nvSpPr>
          <p:cNvPr id="3" name="Subtitle 2"/>
          <p:cNvSpPr>
            <a:spLocks noGrp="1"/>
          </p:cNvSpPr>
          <p:nvPr>
            <p:ph type="subTitle" idx="1"/>
          </p:nvPr>
        </p:nvSpPr>
        <p:spPr/>
        <p:txBody>
          <a:bodyPr/>
          <a:lstStyle/>
          <a:p>
            <a:r>
              <a:rPr lang="en-US" dirty="0" smtClean="0"/>
              <a:t>Given more time </a:t>
            </a:r>
            <a:r>
              <a:rPr lang="en-US" smtClean="0"/>
              <a:t>I would have loved </a:t>
            </a:r>
            <a:r>
              <a:rPr lang="en-US" dirty="0" smtClean="0"/>
              <a:t>to work through some </a:t>
            </a:r>
            <a:r>
              <a:rPr lang="en-US" dirty="0" err="1" smtClean="0"/>
              <a:t>ChefSpec</a:t>
            </a:r>
            <a:r>
              <a:rPr lang="en-US" dirty="0" smtClean="0"/>
              <a:t> examples.</a:t>
            </a:r>
            <a:endParaRPr lang="en-US" dirty="0"/>
          </a:p>
        </p:txBody>
      </p:sp>
    </p:spTree>
    <p:extLst>
      <p:ext uri="{BB962C8B-B14F-4D97-AF65-F5344CB8AC3E}">
        <p14:creationId xmlns:p14="http://schemas.microsoft.com/office/powerpoint/2010/main" val="1542097145"/>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698093"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p>
          <a:p>
            <a:endParaRPr lang="en-US" dirty="0"/>
          </a:p>
          <a:p>
            <a:r>
              <a:rPr lang="en-US" dirty="0" smtClean="0"/>
              <a:t>Email me at </a:t>
            </a:r>
            <a:r>
              <a:rPr lang="en-US" b="1" dirty="0" err="1" smtClean="0"/>
              <a:t>franklin@chef.io</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16931839"/>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9507182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5399887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615" y="1429426"/>
            <a:ext cx="8625385" cy="6199495"/>
          </a:xfrm>
          <a:prstGeom prst="rect">
            <a:avLst/>
          </a:prstGeom>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40" y="1856198"/>
            <a:ext cx="7565912" cy="5345953"/>
          </a:xfrm>
        </p:spPr>
        <p:txBody>
          <a:bodyPr/>
          <a:lstStyle/>
          <a:p>
            <a:pPr>
              <a:lnSpc>
                <a:spcPct val="150000"/>
              </a:lnSpc>
            </a:pPr>
            <a:r>
              <a:rPr lang="en-US" dirty="0" smtClean="0"/>
              <a:t>March 15 @ 8</a:t>
            </a:r>
            <a:r>
              <a:rPr lang="en-US" dirty="0"/>
              <a:t>:00 am </a:t>
            </a:r>
            <a:r>
              <a:rPr lang="en-US" dirty="0" smtClean="0"/>
              <a:t>- 4:00 pm (PST)</a:t>
            </a:r>
          </a:p>
          <a:p>
            <a:pPr>
              <a:lnSpc>
                <a:spcPct val="150000"/>
              </a:lnSpc>
            </a:pPr>
            <a:r>
              <a:rPr lang="en-US" dirty="0" smtClean="0"/>
              <a:t>Sign </a:t>
            </a:r>
            <a:r>
              <a:rPr lang="en-US" dirty="0"/>
              <a:t>up at </a:t>
            </a:r>
            <a:r>
              <a:rPr lang="en-US" b="1" dirty="0"/>
              <a:t>https://www.chef.io/training</a:t>
            </a:r>
          </a:p>
          <a:p>
            <a:pPr>
              <a:lnSpc>
                <a:spcPct val="150000"/>
              </a:lnSpc>
            </a:pPr>
            <a:r>
              <a:rPr lang="en-US" dirty="0" smtClean="0"/>
              <a:t>Use the code </a:t>
            </a:r>
            <a:r>
              <a:rPr lang="en-US" b="1" dirty="0" smtClean="0"/>
              <a:t>TDDWEB </a:t>
            </a:r>
            <a:r>
              <a:rPr lang="en-US" dirty="0" smtClean="0"/>
              <a:t>to take </a:t>
            </a:r>
            <a:r>
              <a:rPr lang="en-US" sz="3600" b="1" dirty="0" smtClean="0"/>
              <a:t>15% off </a:t>
            </a:r>
            <a:r>
              <a:rPr lang="en-US" dirty="0" smtClean="0"/>
              <a:t>the cost of the course.</a:t>
            </a:r>
            <a:endParaRPr lang="en-US" dirty="0"/>
          </a:p>
          <a:p>
            <a:pPr>
              <a:lnSpc>
                <a:spcPct val="150000"/>
              </a:lnSpc>
            </a:pPr>
            <a:endParaRPr lang="en-US" dirty="0"/>
          </a:p>
        </p:txBody>
      </p:sp>
    </p:spTree>
    <p:extLst>
      <p:ext uri="{BB962C8B-B14F-4D97-AF65-F5344CB8AC3E}">
        <p14:creationId xmlns:p14="http://schemas.microsoft.com/office/powerpoint/2010/main" val="417287543"/>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91520479"/>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Watch more Webinars.</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743326417"/>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Tree>
    <p:extLst>
      <p:ext uri="{BB962C8B-B14F-4D97-AF65-F5344CB8AC3E}">
        <p14:creationId xmlns:p14="http://schemas.microsoft.com/office/powerpoint/2010/main" val="598338557"/>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631944149"/>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2102396125"/>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24779438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18317</TotalTime>
  <Words>7821</Words>
  <Application>Microsoft Macintosh PowerPoint</Application>
  <PresentationFormat>Custom</PresentationFormat>
  <Paragraphs>826</Paragraphs>
  <Slides>87</Slides>
  <Notes>71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87</vt:i4>
      </vt:variant>
    </vt:vector>
  </HeadingPairs>
  <TitlesOfParts>
    <vt:vector size="94"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Let Us Know What You Think</vt:lpstr>
      <vt:lpstr>Was this Valuable to You?</vt:lpstr>
      <vt:lpstr>Test Driven Cookbook Development</vt:lpstr>
      <vt:lpstr>Agenda</vt:lpstr>
      <vt:lpstr>Test Driven Development</vt:lpstr>
      <vt:lpstr>Behavior Driven Development (BDD)</vt:lpstr>
      <vt:lpstr>TDD and BDD</vt:lpstr>
      <vt:lpstr>Building a Web Server</vt:lpstr>
      <vt:lpstr>Scenario: Potential User Visits Website</vt:lpstr>
      <vt:lpstr>PowerPoint Presentation</vt:lpstr>
      <vt:lpstr>Agenda</vt:lpstr>
      <vt:lpstr>Let's Start this Journey in the Home Directory</vt:lpstr>
      <vt:lpstr>Generate a Cookbook</vt:lpstr>
      <vt:lpstr>View the Tests in the Generated Cookbook</vt:lpstr>
      <vt:lpstr>RSpec and ServerSpec</vt:lpstr>
      <vt:lpstr>Auto-generated Spec File in Cookbook</vt:lpstr>
      <vt:lpstr>Where do Tests Live?</vt:lpstr>
      <vt:lpstr>Where do Tests Live?</vt:lpstr>
      <vt:lpstr>Where do Tests Live?</vt:lpstr>
      <vt:lpstr>Where do Tests Live?</vt:lpstr>
      <vt:lpstr>ServerSpec Example</vt:lpstr>
      <vt:lpstr>Components of a ServerSpec Example</vt:lpstr>
      <vt:lpstr>Remove the Default Test</vt:lpstr>
      <vt:lpstr>Add a Test to Validate a Working Website</vt:lpstr>
      <vt:lpstr>Kitchen Create</vt:lpstr>
      <vt:lpstr>Kitchen Converge</vt:lpstr>
      <vt:lpstr>Kitchen Verify</vt:lpstr>
      <vt:lpstr>Create the Virtual Instance</vt:lpstr>
      <vt:lpstr>Converge the Virtual Instance</vt:lpstr>
      <vt:lpstr>Execute the Tests Against the Virtual Instance</vt:lpstr>
      <vt:lpstr>Understanding the Failure Message</vt:lpstr>
      <vt:lpstr>Examine the Test Kitchen Results</vt:lpstr>
      <vt:lpstr>Examine the Test Kitchen Results</vt:lpstr>
      <vt:lpstr>Examine the RSpec Results</vt:lpstr>
      <vt:lpstr>Examine Failure #1</vt:lpstr>
      <vt:lpstr>Examine the Test Summary</vt:lpstr>
      <vt:lpstr>Write the Default Recipe for the Cookbook</vt:lpstr>
      <vt:lpstr>Re-Converge the Virtual Instance</vt:lpstr>
      <vt:lpstr>Re-Verify the Virtual Instance</vt:lpstr>
      <vt:lpstr>Agenda</vt:lpstr>
      <vt:lpstr>Test Driven Development</vt:lpstr>
      <vt:lpstr>Modular Cookbook Recipes</vt:lpstr>
      <vt:lpstr>include_recipe</vt:lpstr>
      <vt:lpstr>Recipe Organization</vt:lpstr>
      <vt:lpstr>Refactor to Modular Recipes</vt:lpstr>
      <vt:lpstr>Generate an Install Recipe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Do Our Tests Really Work?</vt:lpstr>
      <vt:lpstr>Heckling Your Code</vt:lpstr>
      <vt:lpstr>Heckle That Code</vt:lpstr>
      <vt:lpstr>Comment Out Key Code Within the Default Recipe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Agenda</vt:lpstr>
      <vt:lpstr>Slower Feedback Cycle</vt:lpstr>
      <vt:lpstr>External Dependencies</vt:lpstr>
      <vt:lpstr>PowerPoint Presentation</vt:lpstr>
      <vt:lpstr>RSpec and ChefSpec</vt:lpstr>
      <vt:lpstr>Test Kitchen versus ChefSpec</vt:lpstr>
      <vt:lpstr>To Be Continued ...</vt:lpstr>
      <vt:lpstr>Let Us Know What You Think</vt:lpstr>
      <vt:lpstr>Agenda</vt:lpstr>
      <vt:lpstr>BrightTALK Attachments</vt:lpstr>
      <vt:lpstr>Test-Driven Cookbook Development</vt:lpstr>
      <vt:lpstr>Test-Driven Cookbook Development</vt:lpstr>
      <vt:lpstr>Webinars and Training Videos</vt:lpstr>
      <vt:lpstr>Testing Language Documentation</vt:lpstr>
      <vt:lpstr>My Terminal</vt:lpstr>
      <vt:lpstr>Agenda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2202</cp:revision>
  <cp:lastPrinted>2016-02-24T01:48:58Z</cp:lastPrinted>
  <dcterms:created xsi:type="dcterms:W3CDTF">2012-09-13T17:36:07Z</dcterms:created>
  <dcterms:modified xsi:type="dcterms:W3CDTF">2016-02-29T00:12:12Z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